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diagrams/quickStyle39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drawing43.xml" ContentType="application/vnd.ms-office.drawingml.diagramDrawing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notesSlides/notesSlide44.xml" ContentType="application/vnd.openxmlformats-officedocument.presentationml.notesSlide+xml"/>
  <Override PartName="/ppt/diagrams/layout38.xml" ContentType="application/vnd.openxmlformats-officedocument.drawingml.diagramLayout+xml"/>
  <Override PartName="/ppt/diagrams/drawing46.xml" ContentType="application/vnd.ms-office.drawingml.diagramDrawing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drawing13.xml" ContentType="application/vnd.ms-office.drawingml.diagramDrawing+xml"/>
  <Override PartName="/ppt/diagrams/drawing42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drawing31.xml" ContentType="application/vnd.ms-office.drawingml.diagramDrawing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quickStyle35.xml" ContentType="application/vnd.openxmlformats-officedocument.drawingml.diagramStyle+xml"/>
  <Override PartName="/ppt/diagrams/drawing47.xml" ContentType="application/vnd.ms-office.drawingml.diagramDrawing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37.xml" ContentType="application/vnd.openxmlformats-officedocument.drawingml.diagramStyle+xml"/>
  <Override PartName="/ppt/diagrams/drawing49.xml" ContentType="application/vnd.ms-office.drawingml.diagramDrawing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drawing16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rawing30.xml" ContentType="application/vnd.ms-office.drawingml.diagramDrawing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571" r:id="rId2"/>
    <p:sldId id="572" r:id="rId3"/>
    <p:sldId id="498" r:id="rId4"/>
    <p:sldId id="499" r:id="rId5"/>
    <p:sldId id="570" r:id="rId6"/>
    <p:sldId id="366" r:id="rId7"/>
    <p:sldId id="410" r:id="rId8"/>
    <p:sldId id="411" r:id="rId9"/>
    <p:sldId id="412" r:id="rId10"/>
    <p:sldId id="553" r:id="rId11"/>
    <p:sldId id="554" r:id="rId12"/>
    <p:sldId id="545" r:id="rId13"/>
    <p:sldId id="304" r:id="rId14"/>
    <p:sldId id="305" r:id="rId15"/>
    <p:sldId id="306" r:id="rId16"/>
    <p:sldId id="307" r:id="rId17"/>
    <p:sldId id="528" r:id="rId18"/>
    <p:sldId id="529" r:id="rId19"/>
    <p:sldId id="530" r:id="rId20"/>
    <p:sldId id="531" r:id="rId21"/>
    <p:sldId id="546" r:id="rId22"/>
    <p:sldId id="521" r:id="rId23"/>
    <p:sldId id="520" r:id="rId24"/>
    <p:sldId id="369" r:id="rId25"/>
    <p:sldId id="446" r:id="rId26"/>
    <p:sldId id="396" r:id="rId27"/>
    <p:sldId id="373" r:id="rId28"/>
    <p:sldId id="374" r:id="rId29"/>
    <p:sldId id="375" r:id="rId30"/>
    <p:sldId id="397" r:id="rId31"/>
    <p:sldId id="312" r:id="rId32"/>
    <p:sldId id="313" r:id="rId33"/>
    <p:sldId id="398" r:id="rId34"/>
    <p:sldId id="500" r:id="rId35"/>
    <p:sldId id="549" r:id="rId36"/>
    <p:sldId id="502" r:id="rId37"/>
    <p:sldId id="503" r:id="rId38"/>
    <p:sldId id="506" r:id="rId39"/>
    <p:sldId id="507" r:id="rId40"/>
    <p:sldId id="508" r:id="rId41"/>
    <p:sldId id="509" r:id="rId42"/>
    <p:sldId id="510" r:id="rId43"/>
    <p:sldId id="511" r:id="rId44"/>
    <p:sldId id="516" r:id="rId45"/>
    <p:sldId id="533" r:id="rId46"/>
    <p:sldId id="536" r:id="rId47"/>
    <p:sldId id="537" r:id="rId48"/>
    <p:sldId id="538" r:id="rId49"/>
    <p:sldId id="550" r:id="rId50"/>
    <p:sldId id="541" r:id="rId51"/>
    <p:sldId id="551" r:id="rId52"/>
    <p:sldId id="542" r:id="rId53"/>
    <p:sldId id="543" r:id="rId54"/>
    <p:sldId id="552" r:id="rId55"/>
    <p:sldId id="367" r:id="rId56"/>
    <p:sldId id="556" r:id="rId57"/>
    <p:sldId id="557" r:id="rId58"/>
    <p:sldId id="558" r:id="rId59"/>
    <p:sldId id="370" r:id="rId60"/>
    <p:sldId id="494" r:id="rId61"/>
  </p:sldIdLst>
  <p:sldSz cx="9144000" cy="6858000" type="screen4x3"/>
  <p:notesSz cx="6808788" cy="98234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89" autoAdjust="0"/>
    <p:restoredTop sz="81541" autoAdjust="0"/>
  </p:normalViewPr>
  <p:slideViewPr>
    <p:cSldViewPr>
      <p:cViewPr>
        <p:scale>
          <a:sx n="90" d="100"/>
          <a:sy n="90" d="100"/>
        </p:scale>
        <p:origin x="-67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"/>
    </p:cViewPr>
  </p:sorterViewPr>
  <p:notesViewPr>
    <p:cSldViewPr>
      <p:cViewPr varScale="1">
        <p:scale>
          <a:sx n="37" d="100"/>
          <a:sy n="37" d="100"/>
        </p:scale>
        <p:origin x="-1830" y="-90"/>
      </p:cViewPr>
      <p:guideLst>
        <p:guide orient="horz" pos="3094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0B4E24B7-FDA0-45D1-9526-2C953FE92A25}" type="presOf" srcId="{412A27DA-B5FD-45FC-984C-8F0BAE6274D0}" destId="{32D3CF62-E0B6-412D-90C9-86D9DF2293B5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33977A0-AABF-421D-A8B3-A6BAEF32B543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329EACB-F78C-4F00-9F72-F2F1821B58E3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04609322-89C8-44FC-9861-3CBBCE9DFE2F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302FFB8-F302-4C62-9919-6AC410E8D3CE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E274E47-78EE-453A-BFAC-2E2806B39983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03B1CB65-BB89-4C65-B7B5-4EC8101A3BFF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22B00D7E-1669-437F-B7A7-F42D0D232345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ED7434B-50E8-4BD3-B883-D71367BDC6C0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EA0AF3C-51E2-4C2E-8AF8-5F17FF346942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20BBCD49-22FA-4B84-8796-FFB858807C4B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D224C3C5-7ADB-498C-8280-EC94C97848A9}" type="presOf" srcId="{412A27DA-B5FD-45FC-984C-8F0BAE6274D0}" destId="{32D3CF62-E0B6-412D-90C9-86D9DF2293B5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86876E8-C2A8-4630-8AF2-22A76E135E45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AEBE2B1-C934-4C0C-B3AC-173BD879F0EB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D9F934B8-6B8B-4239-BE69-7AC90364C42B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2C79A18-BA7F-40B6-81F5-DCE92F36863A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536F6417-D8F3-44D6-BDF9-53BE1F80B6F2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2446C6F-255C-4226-80E3-2CAE0EA0E301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7D92C839-7A97-4A7C-BFC2-02C7DD843F9D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3049E7FF-409A-492B-B90E-DAE5E6F19FD9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982150F-9B25-4CA7-8FFE-EC9ABA6B665E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3FFF185-D01A-41A1-825A-975CB1F1A904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33F4F71C-A9BE-433A-948D-BFAECF443D29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2070499-7F7D-4123-895A-7CC044250B64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AA8E8FE-73EC-413C-B1D0-D002BB2A9B08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F663451-FE81-46EA-A9DB-318ABF91A657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049E1FC-6F2F-414E-8818-9C6299DD3674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B309BA5-A9A5-4C60-AB78-BB4217239627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2511277-A382-4D89-9945-629210B75EB6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031134AA-578C-4C6F-873D-2A77594ACC1C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DAC8B2CF-1E5A-4E5C-B458-56BF204D99FB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BD339BD-8776-49D6-B4DE-7DB23422584D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63FFE7C-631B-471E-875F-A361FE196FE4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09B94D3-0F9C-40A9-9D92-468FEF50463F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04D751C-010A-4ACC-8B72-6EBF06CDAC0F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08450945-1D4E-4834-80C6-296A6510B241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D25BA7F0-6D9F-4E01-9801-1686ED85F421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AF04216D-A8EB-466C-9336-2210A316162B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6A2530A3-A430-4E97-B8A8-6E21208776A8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2A27DA-B5FD-45FC-984C-8F0BAE6274D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32D3CF62-E0B6-412D-90C9-86D9DF2293B5}" type="pres">
      <dgm:prSet presAssocID="{412A27DA-B5FD-45FC-984C-8F0BAE627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C64A3A43-0940-47A0-A4B7-5BD8278C019A}" type="presOf" srcId="{412A27DA-B5FD-45FC-984C-8F0BAE6274D0}" destId="{32D3CF62-E0B6-412D-90C9-86D9DF229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/>
          <a:lstStyle>
            <a:lvl1pPr algn="r">
              <a:defRPr sz="1200"/>
            </a:lvl1pPr>
          </a:lstStyle>
          <a:p>
            <a:fld id="{90B3BB42-3074-496F-A841-984F89150621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30573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 anchor="b"/>
          <a:lstStyle>
            <a:lvl1pPr algn="l">
              <a:defRPr sz="1200"/>
            </a:lvl1pPr>
          </a:lstStyle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8" y="9330573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 anchor="b"/>
          <a:lstStyle>
            <a:lvl1pPr algn="r">
              <a:defRPr sz="1200"/>
            </a:lvl1pPr>
          </a:lstStyle>
          <a:p>
            <a:fld id="{A4FCEFBE-C906-4091-AE09-F55A4A7C9F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/>
          <a:lstStyle>
            <a:lvl1pPr algn="r">
              <a:defRPr sz="1200"/>
            </a:lvl1pPr>
          </a:lstStyle>
          <a:p>
            <a:fld id="{1807EFEE-8CE0-4F47-9CAA-12CC3146325D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738188"/>
            <a:ext cx="4906962" cy="3681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37" tIns="47518" rIns="95037" bIns="475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666138"/>
            <a:ext cx="5447030" cy="4420553"/>
          </a:xfrm>
          <a:prstGeom prst="rect">
            <a:avLst/>
          </a:prstGeom>
        </p:spPr>
        <p:txBody>
          <a:bodyPr vert="horz" lIns="95037" tIns="47518" rIns="95037" bIns="4751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30573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 anchor="b"/>
          <a:lstStyle>
            <a:lvl1pPr algn="l">
              <a:defRPr sz="1200"/>
            </a:lvl1pPr>
          </a:lstStyle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8" y="9330573"/>
            <a:ext cx="2950474" cy="491173"/>
          </a:xfrm>
          <a:prstGeom prst="rect">
            <a:avLst/>
          </a:prstGeom>
        </p:spPr>
        <p:txBody>
          <a:bodyPr vert="horz" lIns="95037" tIns="47518" rIns="95037" bIns="47518" rtlCol="0" anchor="b"/>
          <a:lstStyle>
            <a:lvl1pPr algn="r">
              <a:defRPr sz="1200"/>
            </a:lvl1pPr>
          </a:lstStyle>
          <a:p>
            <a:fld id="{12D94D5E-FD4A-409E-BAD4-1D520D0A24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Gestion de coflit en milieu scolaire - EPIDE - 11 mai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94D5E-FD4A-409E-BAD4-1D520D0A245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CE54C-612B-4440-8FF8-6B81602238CD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73E95-F88F-40DD-9972-C9449DB2D2D2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EB78EE-46F4-49FE-BB2C-13BEDB047F7A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E7747-ABB9-4F73-966E-553A690AB7A2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ABE0E-823F-43F6-B3AE-90EF1A96B81C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6A50A-6AED-4C48-94EE-B54545CE760A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FDBC35-C424-4A8D-B2EC-F92D834AFD64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4381-535F-46DF-B6E7-EC955CD15B0B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191DB-FC4A-4F40-BA64-5C63AF778F7F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DE5CC-4BD6-43D7-B41C-DF4569F07EA9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34662-0C6F-4A90-BB59-2BFAB8196FBE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8D9BF4-C841-4A82-8B59-8994631CA93C}" type="datetime1">
              <a:rPr lang="fr-FR" smtClean="0"/>
              <a:pPr/>
              <a:t>01/12/2021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E939CF-20C3-4A5A-9375-02B9D4C801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diagramData" Target="../diagrams/data14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diagramData" Target="../diagrams/data15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diagramData" Target="../diagrams/data16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9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microsoft.com/office/2007/relationships/diagramDrawing" Target="../diagrams/drawing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microsoft.com/office/2007/relationships/diagramDrawing" Target="../diagrams/drawing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microsoft.com/office/2007/relationships/diagramDrawing" Target="../diagrams/drawing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microsoft.com/office/2007/relationships/diagramDrawing" Target="../diagrams/drawin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3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microsoft.com/office/2007/relationships/diagramDrawing" Target="../diagrams/drawing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4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microsoft.com/office/2007/relationships/diagramDrawing" Target="../diagrams/drawing3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5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microsoft.com/office/2007/relationships/diagramDrawing" Target="../diagrams/drawing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diagramData" Target="../diagrams/data40.xm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548680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548680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sz="2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Atelier jour 1 (1 heure)</a:t>
            </a:r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93844" y="207167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Exercice de la grenouille (V.A.K)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02311" y="2580211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Expliquer le V. A.K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3844" y="3198391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Comment fonctionne le cerveau avec la fausse croyance </a:t>
            </a:r>
            <a:r>
              <a:rPr lang="fr-FR" sz="1600" dirty="0" smtClean="0">
                <a:latin typeface="Comic Sans MS" pitchFamily="66" charset="0"/>
                <a:sym typeface="Wingdings" pitchFamily="2" charset="2"/>
              </a:rPr>
              <a:t> Stress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02311" y="4272985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Comment faire ? S’</a:t>
            </a:r>
            <a:r>
              <a:rPr lang="fr-FR" sz="1600" dirty="0" err="1" smtClean="0">
                <a:latin typeface="Comic Sans MS" pitchFamily="66" charset="0"/>
              </a:rPr>
              <a:t>adpater</a:t>
            </a:r>
            <a:r>
              <a:rPr lang="fr-FR" sz="1600" dirty="0" smtClean="0">
                <a:latin typeface="Comic Sans MS" pitchFamily="66" charset="0"/>
              </a:rPr>
              <a:t>! Ce n’est pas au prof de faire le job. Pas un devin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19245" y="5701745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Proposer de faire le test complet : donner le code établissement + procédure. Limiter dans le temps. Amener les résultats pour le jour n°2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14480" y="5019272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V.A.K c’est qu’une partie. Il y a aussi la motivation et le comportement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4480" y="3661950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Expliquer le fonctionnement du kinesthésique.</a:t>
            </a:r>
            <a:endParaRPr lang="fr-FR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7744" y="6305550"/>
            <a:ext cx="6342856" cy="476250"/>
          </a:xfrm>
        </p:spPr>
        <p:txBody>
          <a:bodyPr/>
          <a:lstStyle/>
          <a:p>
            <a:r>
              <a:rPr lang="fr-FR" dirty="0" smtClean="0"/>
              <a:t>Jean-François MICHEL – Paris 09 et 10 janvier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2" name="Groupe 54"/>
          <p:cNvGrpSpPr/>
          <p:nvPr/>
        </p:nvGrpSpPr>
        <p:grpSpPr>
          <a:xfrm>
            <a:off x="5436096" y="1340768"/>
            <a:ext cx="2952328" cy="4680520"/>
            <a:chOff x="5436096" y="1340768"/>
            <a:chExt cx="2952328" cy="468052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436096" y="1844824"/>
              <a:ext cx="2952328" cy="417646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868144" y="134076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Bibliothèque</a:t>
              </a:r>
              <a:endParaRPr lang="fr-FR" dirty="0">
                <a:latin typeface="Comic Sans MS" pitchFamily="66" charset="0"/>
              </a:endParaRPr>
            </a:p>
          </p:txBody>
        </p:sp>
        <p:grpSp>
          <p:nvGrpSpPr>
            <p:cNvPr id="3" name="Groupe 50"/>
            <p:cNvGrpSpPr/>
            <p:nvPr/>
          </p:nvGrpSpPr>
          <p:grpSpPr>
            <a:xfrm>
              <a:off x="5851310" y="2060848"/>
              <a:ext cx="798192" cy="3456384"/>
              <a:chOff x="5851310" y="2060848"/>
              <a:chExt cx="798192" cy="3456384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5855142" y="2060848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5857414" y="2296428"/>
                <a:ext cx="792088" cy="144016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5857414" y="2538900"/>
                <a:ext cx="792088" cy="144016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5857414" y="2772340"/>
                <a:ext cx="792088" cy="14401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5856768" y="3003950"/>
                <a:ext cx="792088" cy="14401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5851518" y="3221644"/>
                <a:ext cx="792088" cy="14401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853790" y="3457224"/>
                <a:ext cx="792088" cy="14401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5853790" y="3699696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5853790" y="3933136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5853144" y="4164746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5851310" y="4430114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5853582" y="4665694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5853582" y="4908166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5853582" y="5141606"/>
                <a:ext cx="792088" cy="144016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5852936" y="5373216"/>
                <a:ext cx="792088" cy="14401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3" name="Groupe 32"/>
          <p:cNvGrpSpPr/>
          <p:nvPr/>
        </p:nvGrpSpPr>
        <p:grpSpPr>
          <a:xfrm>
            <a:off x="7236296" y="2348880"/>
            <a:ext cx="432048" cy="360040"/>
            <a:chOff x="1222128" y="3607520"/>
            <a:chExt cx="1693688" cy="613568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1222128" y="3607520"/>
              <a:ext cx="792088" cy="14401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2123728" y="3616146"/>
              <a:ext cx="792088" cy="14401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1619672" y="3861048"/>
              <a:ext cx="792088" cy="14401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1619672" y="4077072"/>
              <a:ext cx="792088" cy="14401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Accolade fermante 37"/>
          <p:cNvSpPr/>
          <p:nvPr/>
        </p:nvSpPr>
        <p:spPr>
          <a:xfrm>
            <a:off x="6732240" y="2000060"/>
            <a:ext cx="360040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9"/>
          <p:cNvGrpSpPr/>
          <p:nvPr/>
        </p:nvGrpSpPr>
        <p:grpSpPr>
          <a:xfrm>
            <a:off x="1222128" y="2132856"/>
            <a:ext cx="4502000" cy="2088232"/>
            <a:chOff x="1222128" y="2132856"/>
            <a:chExt cx="4502000" cy="2088232"/>
          </a:xfrm>
        </p:grpSpPr>
        <p:cxnSp>
          <p:nvCxnSpPr>
            <p:cNvPr id="23" name="Connecteur droit 22"/>
            <p:cNvCxnSpPr/>
            <p:nvPr/>
          </p:nvCxnSpPr>
          <p:spPr>
            <a:xfrm flipV="1">
              <a:off x="1619672" y="2132856"/>
              <a:ext cx="0" cy="1368152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619672" y="2132856"/>
              <a:ext cx="4104456" cy="0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483768" y="2348880"/>
              <a:ext cx="3240360" cy="0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2483768" y="2348880"/>
              <a:ext cx="0" cy="1152128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2483768" y="3933056"/>
              <a:ext cx="792088" cy="0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483768" y="4149080"/>
              <a:ext cx="936104" cy="0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3275856" y="2636912"/>
              <a:ext cx="0" cy="1296144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3428256" y="2864456"/>
              <a:ext cx="0" cy="1296144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3275856" y="2636912"/>
              <a:ext cx="2376264" cy="0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419872" y="2852936"/>
              <a:ext cx="2232248" cy="0"/>
            </a:xfrm>
            <a:prstGeom prst="line">
              <a:avLst/>
            </a:prstGeom>
            <a:ln w="19050">
              <a:solidFill>
                <a:schemeClr val="tx1">
                  <a:lumMod val="25000"/>
                  <a:lumOff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à coins arrondis 38"/>
            <p:cNvSpPr/>
            <p:nvPr/>
          </p:nvSpPr>
          <p:spPr>
            <a:xfrm>
              <a:off x="1222128" y="3607520"/>
              <a:ext cx="792088" cy="14401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2123728" y="3616146"/>
              <a:ext cx="792088" cy="14401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1619672" y="3861048"/>
              <a:ext cx="792088" cy="14401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619672" y="4077072"/>
              <a:ext cx="792088" cy="14401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706718" y="458112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. Seuil de rentabilité = nb de ventes à partir duquel on fait des bénéfices.</a:t>
            </a:r>
          </a:p>
          <a:p>
            <a:endParaRPr lang="fr-FR" dirty="0" smtClean="0">
              <a:latin typeface="Comic Sans MS" pitchFamily="66" charset="0"/>
            </a:endParaRPr>
          </a:p>
        </p:txBody>
      </p:sp>
      <p:grpSp>
        <p:nvGrpSpPr>
          <p:cNvPr id="47" name="Groupe 21"/>
          <p:cNvGrpSpPr/>
          <p:nvPr/>
        </p:nvGrpSpPr>
        <p:grpSpPr>
          <a:xfrm>
            <a:off x="539552" y="40466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3598613" y="106942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 smtClean="0">
                <a:latin typeface="Comic Sans MS" pitchFamily="66" charset="0"/>
              </a:rPr>
              <a:t>La mémoire fonctionne par association: 95% en bibliothèque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971600" y="40466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L’importance de la métaphore / comparaison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06718" y="537321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. Exemple de l’organisation d’une soirée étudiante  payante.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71600" y="6305550"/>
            <a:ext cx="7639000" cy="476250"/>
          </a:xfrm>
        </p:spPr>
        <p:txBody>
          <a:bodyPr/>
          <a:lstStyle/>
          <a:p>
            <a:r>
              <a:rPr lang="fr-FR" dirty="0" smtClean="0"/>
              <a:t>Jean-François MICHEL – Paris 09 et 10 janvier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539552" y="40466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971600" y="40466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Elève en décrochage – retard des acquis de base 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436096" y="1844824"/>
            <a:ext cx="2952328" cy="417646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97872" y="13407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Bibliothèque incomplète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855142" y="2060848"/>
            <a:ext cx="79208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857414" y="2538900"/>
            <a:ext cx="792088" cy="1440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856768" y="3003950"/>
            <a:ext cx="792088" cy="14401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853790" y="3457224"/>
            <a:ext cx="792088" cy="1440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853144" y="4164746"/>
            <a:ext cx="792088" cy="1440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853582" y="4665694"/>
            <a:ext cx="792088" cy="1440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852936" y="5373216"/>
            <a:ext cx="792088" cy="1440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222128" y="3607520"/>
            <a:ext cx="79208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123728" y="3616146"/>
            <a:ext cx="792088" cy="1440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619672" y="3861048"/>
            <a:ext cx="792088" cy="1440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619672" y="4077072"/>
            <a:ext cx="792088" cy="1440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619672" y="2132856"/>
            <a:ext cx="0" cy="136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19672" y="2132856"/>
            <a:ext cx="410445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483768" y="2348880"/>
            <a:ext cx="324036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483768" y="2348880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483768" y="3933056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619672" y="2204864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483768" y="4149080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3275856" y="2636912"/>
            <a:ext cx="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428256" y="2864456"/>
            <a:ext cx="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275856" y="2636912"/>
            <a:ext cx="237626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3419872" y="2852936"/>
            <a:ext cx="223224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716626" y="21805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?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10006" y="265895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?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15616" y="1484784"/>
            <a:ext cx="74168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514350" lvl="0" indent="-514350" algn="ctr"/>
            <a:r>
              <a:rPr lang="fr-FR" sz="2800" dirty="0" smtClean="0">
                <a:latin typeface="Comic Sans MS" pitchFamily="66" charset="0"/>
              </a:rPr>
              <a:t>2. Les 7 profils d’apprentissage, qu’est-ce que c’est?</a:t>
            </a:r>
          </a:p>
          <a:p>
            <a:pPr marL="514350" lvl="0" indent="-514350" algn="ctr"/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1ère partie : Quel outil? Les 7 profils d’apprentissage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Rectangle 67"/>
          <p:cNvSpPr>
            <a:spLocks noChangeArrowheads="1"/>
          </p:cNvSpPr>
          <p:nvPr/>
        </p:nvSpPr>
        <p:spPr bwMode="auto">
          <a:xfrm>
            <a:off x="3884472" y="239500"/>
            <a:ext cx="188912" cy="11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561801" y="3184916"/>
            <a:ext cx="1860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Comic Sans MS" pitchFamily="66" charset="0"/>
              </a:rPr>
              <a:t>La compréhension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8" name="Text Box 110"/>
          <p:cNvSpPr txBox="1">
            <a:spLocks noChangeArrowheads="1"/>
          </p:cNvSpPr>
          <p:nvPr/>
        </p:nvSpPr>
        <p:spPr bwMode="auto">
          <a:xfrm>
            <a:off x="8403456" y="102281"/>
            <a:ext cx="1281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Comic Sans MS" pitchFamily="66" charset="0"/>
              </a:rPr>
              <a:t>Copyright©</a:t>
            </a:r>
          </a:p>
        </p:txBody>
      </p:sp>
      <p:grpSp>
        <p:nvGrpSpPr>
          <p:cNvPr id="9" name="Groupe 81"/>
          <p:cNvGrpSpPr/>
          <p:nvPr/>
        </p:nvGrpSpPr>
        <p:grpSpPr>
          <a:xfrm>
            <a:off x="2955156" y="3489716"/>
            <a:ext cx="4411662" cy="774700"/>
            <a:chOff x="2414588" y="5321300"/>
            <a:chExt cx="4411662" cy="774700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517775" y="5865813"/>
              <a:ext cx="685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Auditif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332288" y="5881688"/>
              <a:ext cx="685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Visuel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5683250" y="5878513"/>
              <a:ext cx="11430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Kinesthésique</a:t>
              </a:r>
            </a:p>
          </p:txBody>
        </p:sp>
        <p:pic>
          <p:nvPicPr>
            <p:cNvPr id="13" name="Picture 1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0050" y="5321300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4588" y="5327650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9163" y="5353050"/>
              <a:ext cx="6254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e 86"/>
          <p:cNvGrpSpPr/>
          <p:nvPr/>
        </p:nvGrpSpPr>
        <p:grpSpPr>
          <a:xfrm>
            <a:off x="2170931" y="1848293"/>
            <a:ext cx="5951537" cy="823912"/>
            <a:chOff x="1630363" y="3328988"/>
            <a:chExt cx="5951537" cy="823912"/>
          </a:xfrm>
        </p:grpSpPr>
        <p:pic>
          <p:nvPicPr>
            <p:cNvPr id="17" name="Picture 1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3138" y="3328988"/>
              <a:ext cx="549275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270250" y="3938588"/>
              <a:ext cx="186848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Vais-je apprendre?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056188" y="3933825"/>
              <a:ext cx="12954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Avec qui?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6515100" y="3933825"/>
              <a:ext cx="10668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Où ça se situe?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630363" y="3932238"/>
              <a:ext cx="166211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Quelle utilité?</a:t>
              </a:r>
            </a:p>
          </p:txBody>
        </p:sp>
        <p:pic>
          <p:nvPicPr>
            <p:cNvPr id="22" name="Picture 1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43088" y="3448050"/>
              <a:ext cx="54927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14925" y="3441700"/>
              <a:ext cx="54927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5763" y="3448050"/>
              <a:ext cx="5492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e 24"/>
          <p:cNvGrpSpPr/>
          <p:nvPr/>
        </p:nvGrpSpPr>
        <p:grpSpPr>
          <a:xfrm>
            <a:off x="661218" y="468475"/>
            <a:ext cx="8724900" cy="782718"/>
            <a:chOff x="120650" y="651944"/>
            <a:chExt cx="8724900" cy="782718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20650" y="1197558"/>
              <a:ext cx="990600" cy="225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L’intellectuel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1387475" y="1202568"/>
              <a:ext cx="990600" cy="22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Le dynamique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719388" y="1202568"/>
              <a:ext cx="838200" cy="22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L’aimable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994150" y="1202568"/>
              <a:ext cx="1371600" cy="22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Le perfectionniste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7831138" y="1204237"/>
              <a:ext cx="1014412" cy="225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Le rebelle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6607175" y="1209247"/>
              <a:ext cx="1066800" cy="22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L’enthousiaste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5310188" y="1207576"/>
              <a:ext cx="1066800" cy="225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L’émotionnel</a:t>
              </a:r>
            </a:p>
          </p:txBody>
        </p:sp>
        <p:pic>
          <p:nvPicPr>
            <p:cNvPr id="33" name="Picture 1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8125" y="669917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5438" y="664515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67038" y="676990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79900" y="651944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13375" y="663632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2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29413" y="663632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2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961313" y="694964"/>
              <a:ext cx="546100" cy="44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ZoneTexte 39"/>
          <p:cNvSpPr txBox="1"/>
          <p:nvPr/>
        </p:nvSpPr>
        <p:spPr>
          <a:xfrm>
            <a:off x="2252265" y="3186979"/>
            <a:ext cx="365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1400" b="1" dirty="0" smtClean="0">
                <a:latin typeface="Comic Sans MS" pitchFamily="66" charset="0"/>
              </a:rPr>
              <a:t>Profils de compréhension</a:t>
            </a:r>
            <a:endParaRPr lang="fr-FR" sz="1400" b="1" dirty="0"/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551152" y="1550972"/>
            <a:ext cx="233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Comic Sans MS" pitchFamily="66" charset="0"/>
              </a:rPr>
              <a:t>La motivation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777318" y="1542402"/>
            <a:ext cx="284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1400" b="1" dirty="0" smtClean="0">
                <a:latin typeface="Comic Sans MS" pitchFamily="66" charset="0"/>
              </a:rPr>
              <a:t>Profils de motivation</a:t>
            </a:r>
            <a:endParaRPr lang="fr-FR" sz="1400" b="1" dirty="0"/>
          </a:p>
        </p:txBody>
      </p:sp>
      <p:sp>
        <p:nvSpPr>
          <p:cNvPr id="43" name="Text Box 96"/>
          <p:cNvSpPr txBox="1">
            <a:spLocks noChangeArrowheads="1"/>
          </p:cNvSpPr>
          <p:nvPr/>
        </p:nvSpPr>
        <p:spPr bwMode="auto">
          <a:xfrm>
            <a:off x="554690" y="44624"/>
            <a:ext cx="25376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Comic Sans MS" pitchFamily="66" charset="0"/>
              </a:rPr>
              <a:t>Le comportement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153011" y="46687"/>
            <a:ext cx="31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1400" b="1" dirty="0" smtClean="0">
                <a:latin typeface="Comic Sans MS" pitchFamily="66" charset="0"/>
              </a:rPr>
              <a:t>Profils d’identité</a:t>
            </a:r>
            <a:endParaRPr lang="fr-FR" sz="1400" b="1" dirty="0"/>
          </a:p>
        </p:txBody>
      </p:sp>
      <p:grpSp>
        <p:nvGrpSpPr>
          <p:cNvPr id="45" name="Groupe 44"/>
          <p:cNvGrpSpPr/>
          <p:nvPr/>
        </p:nvGrpSpPr>
        <p:grpSpPr>
          <a:xfrm>
            <a:off x="1026564" y="4591639"/>
            <a:ext cx="2892791" cy="1925510"/>
            <a:chOff x="485996" y="4775108"/>
            <a:chExt cx="2892791" cy="1925510"/>
          </a:xfrm>
        </p:grpSpPr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485996" y="4775108"/>
              <a:ext cx="2284968" cy="29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36000" rIns="18000" bIns="46800">
              <a:spAutoFit/>
            </a:bodyPr>
            <a:lstStyle/>
            <a:p>
              <a:pPr>
                <a:spcBef>
                  <a:spcPct val="70000"/>
                </a:spcBef>
              </a:pPr>
              <a:r>
                <a:rPr lang="fr-FR" sz="1000" dirty="0">
                  <a:latin typeface="Verdana" pitchFamily="34" charset="0"/>
                  <a:cs typeface="Times New Roman" pitchFamily="18" charset="0"/>
                </a:rPr>
                <a:t>• </a:t>
              </a:r>
              <a:r>
                <a:rPr lang="fr-FR" sz="1400" b="1" dirty="0">
                  <a:latin typeface="Comic Sans MS" pitchFamily="66" charset="0"/>
                  <a:cs typeface="Times New Roman" pitchFamily="18" charset="0"/>
                </a:rPr>
                <a:t>1 </a:t>
              </a:r>
              <a:r>
                <a:rPr lang="fr-FR" sz="1400" dirty="0">
                  <a:latin typeface="Comic Sans MS" pitchFamily="66" charset="0"/>
                  <a:cs typeface="Times New Roman" pitchFamily="18" charset="0"/>
                </a:rPr>
                <a:t>profil </a:t>
              </a:r>
              <a:r>
                <a:rPr lang="fr-FR" sz="1400" dirty="0" smtClean="0">
                  <a:latin typeface="Comic Sans MS" pitchFamily="66" charset="0"/>
                  <a:cs typeface="Times New Roman" pitchFamily="18" charset="0"/>
                </a:rPr>
                <a:t>d’identité</a:t>
              </a:r>
              <a:endParaRPr lang="fr-FR" sz="1400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489534" y="5642601"/>
              <a:ext cx="2764014" cy="29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36000" rIns="18000" bIns="46800">
              <a:spAutoFit/>
            </a:bodyPr>
            <a:lstStyle/>
            <a:p>
              <a:pPr>
                <a:spcBef>
                  <a:spcPct val="70000"/>
                </a:spcBef>
              </a:pPr>
              <a:r>
                <a:rPr lang="fr-FR" sz="1000" dirty="0">
                  <a:latin typeface="Verdana" pitchFamily="34" charset="0"/>
                  <a:cs typeface="Times New Roman" pitchFamily="18" charset="0"/>
                </a:rPr>
                <a:t>• </a:t>
              </a:r>
              <a:r>
                <a:rPr lang="fr-FR" sz="1400" b="1" dirty="0" smtClean="0">
                  <a:latin typeface="Comic Sans MS" pitchFamily="66" charset="0"/>
                  <a:cs typeface="Times New Roman" pitchFamily="18" charset="0"/>
                </a:rPr>
                <a:t>1 </a:t>
              </a:r>
              <a:r>
                <a:rPr lang="fr-FR" sz="1400" dirty="0">
                  <a:latin typeface="Comic Sans MS" pitchFamily="66" charset="0"/>
                  <a:cs typeface="Times New Roman" pitchFamily="18" charset="0"/>
                </a:rPr>
                <a:t>profil de </a:t>
              </a:r>
              <a:r>
                <a:rPr lang="fr-FR" sz="1400" dirty="0" smtClean="0">
                  <a:latin typeface="Comic Sans MS" pitchFamily="66" charset="0"/>
                  <a:cs typeface="Times New Roman" pitchFamily="18" charset="0"/>
                </a:rPr>
                <a:t>motivation</a:t>
              </a:r>
              <a:endParaRPr lang="fr-FR" sz="1400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489534" y="6401566"/>
              <a:ext cx="2889253" cy="29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36000" rIns="18000" bIns="46800">
              <a:spAutoFit/>
            </a:bodyPr>
            <a:lstStyle/>
            <a:p>
              <a:pPr>
                <a:spcBef>
                  <a:spcPct val="70000"/>
                </a:spcBef>
              </a:pPr>
              <a:r>
                <a:rPr lang="fr-FR" sz="1000" dirty="0">
                  <a:latin typeface="Verdana" pitchFamily="34" charset="0"/>
                  <a:cs typeface="Times New Roman" pitchFamily="18" charset="0"/>
                </a:rPr>
                <a:t>• </a:t>
              </a:r>
              <a:r>
                <a:rPr lang="fr-FR" sz="1400" b="1" dirty="0">
                  <a:latin typeface="Comic Sans MS" pitchFamily="66" charset="0"/>
                  <a:cs typeface="Times New Roman" pitchFamily="18" charset="0"/>
                </a:rPr>
                <a:t>1 </a:t>
              </a:r>
              <a:r>
                <a:rPr lang="fr-FR" sz="1400" dirty="0">
                  <a:latin typeface="Comic Sans MS" pitchFamily="66" charset="0"/>
                  <a:cs typeface="Times New Roman" pitchFamily="18" charset="0"/>
                </a:rPr>
                <a:t>profil de </a:t>
              </a:r>
              <a:r>
                <a:rPr lang="fr-FR" sz="1400" dirty="0" smtClean="0">
                  <a:latin typeface="Comic Sans MS" pitchFamily="66" charset="0"/>
                  <a:cs typeface="Times New Roman" pitchFamily="18" charset="0"/>
                </a:rPr>
                <a:t>compréhension</a:t>
              </a:r>
              <a:endParaRPr lang="fr-FR" sz="1400" dirty="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110630" y="5151318"/>
              <a:ext cx="65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14168" y="5990897"/>
              <a:ext cx="65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245668" y="4655231"/>
            <a:ext cx="4192752" cy="1866900"/>
            <a:chOff x="2705100" y="4838700"/>
            <a:chExt cx="4192752" cy="1866900"/>
          </a:xfrm>
        </p:grpSpPr>
        <p:sp>
          <p:nvSpPr>
            <p:cNvPr id="52" name="Accolade fermante 51"/>
            <p:cNvSpPr/>
            <p:nvPr/>
          </p:nvSpPr>
          <p:spPr>
            <a:xfrm>
              <a:off x="2705100" y="4838700"/>
              <a:ext cx="571500" cy="1866900"/>
            </a:xfrm>
            <a:prstGeom prst="rightBrace">
              <a:avLst>
                <a:gd name="adj1" fmla="val 8333"/>
                <a:gd name="adj2" fmla="val 4693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3433472" y="5701556"/>
              <a:ext cx="755276" cy="336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4297422" y="5499244"/>
              <a:ext cx="260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omic Sans MS" pitchFamily="66" charset="0"/>
                </a:rPr>
                <a:t>Profil d’apprentissage </a:t>
              </a:r>
              <a:endParaRPr lang="fr-FR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7657936" y="206922"/>
            <a:ext cx="1281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Comic Sans MS" pitchFamily="66" charset="0"/>
              </a:rPr>
              <a:t>Copyright©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0584" y="228093"/>
            <a:ext cx="8834966" cy="3613721"/>
            <a:chOff x="10584" y="228093"/>
            <a:chExt cx="8834966" cy="3613721"/>
          </a:xfrm>
        </p:grpSpPr>
        <p:sp>
          <p:nvSpPr>
            <p:cNvPr id="8" name="Rectangle 67"/>
            <p:cNvSpPr>
              <a:spLocks noChangeArrowheads="1"/>
            </p:cNvSpPr>
            <p:nvPr/>
          </p:nvSpPr>
          <p:spPr bwMode="auto">
            <a:xfrm>
              <a:off x="3343904" y="422969"/>
              <a:ext cx="188912" cy="112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96"/>
            <p:cNvSpPr txBox="1">
              <a:spLocks noChangeArrowheads="1"/>
            </p:cNvSpPr>
            <p:nvPr/>
          </p:nvSpPr>
          <p:spPr bwMode="auto">
            <a:xfrm>
              <a:off x="21233" y="2730405"/>
              <a:ext cx="18607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latin typeface="Comic Sans MS" pitchFamily="66" charset="0"/>
                </a:rPr>
                <a:t>La compréhension</a:t>
              </a:r>
              <a:endParaRPr lang="fr-FR" sz="1400" dirty="0">
                <a:latin typeface="Comic Sans MS" pitchFamily="66" charset="0"/>
              </a:endParaRPr>
            </a:p>
          </p:txBody>
        </p:sp>
        <p:grpSp>
          <p:nvGrpSpPr>
            <p:cNvPr id="10" name="Groupe 81"/>
            <p:cNvGrpSpPr/>
            <p:nvPr/>
          </p:nvGrpSpPr>
          <p:grpSpPr>
            <a:xfrm>
              <a:off x="2414588" y="3035205"/>
              <a:ext cx="4411662" cy="806609"/>
              <a:chOff x="2414588" y="5321300"/>
              <a:chExt cx="4411662" cy="806609"/>
            </a:xfrm>
          </p:grpSpPr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2517775" y="5865813"/>
                <a:ext cx="6858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Auditif</a:t>
                </a:r>
              </a:p>
            </p:txBody>
          </p: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4332288" y="5881688"/>
                <a:ext cx="6858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Visuel</a:t>
                </a:r>
              </a:p>
            </p:txBody>
          </p:sp>
          <p:sp>
            <p:nvSpPr>
              <p:cNvPr id="42" name="Text Box 17"/>
              <p:cNvSpPr txBox="1">
                <a:spLocks noChangeArrowheads="1"/>
              </p:cNvSpPr>
              <p:nvPr/>
            </p:nvSpPr>
            <p:spPr bwMode="auto">
              <a:xfrm>
                <a:off x="5683250" y="5878513"/>
                <a:ext cx="11430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Kinesthésique</a:t>
                </a:r>
              </a:p>
            </p:txBody>
          </p:sp>
          <p:pic>
            <p:nvPicPr>
              <p:cNvPr id="43" name="Picture 1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0050" y="5321300"/>
                <a:ext cx="685800" cy="525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14588" y="5327650"/>
                <a:ext cx="685800" cy="525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99163" y="5353050"/>
                <a:ext cx="6254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e 86"/>
            <p:cNvGrpSpPr/>
            <p:nvPr/>
          </p:nvGrpSpPr>
          <p:grpSpPr>
            <a:xfrm>
              <a:off x="1630363" y="1787203"/>
              <a:ext cx="6256337" cy="855821"/>
              <a:chOff x="1630363" y="3328988"/>
              <a:chExt cx="6256337" cy="855821"/>
            </a:xfrm>
          </p:grpSpPr>
          <p:pic>
            <p:nvPicPr>
              <p:cNvPr id="32" name="Picture 1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3138" y="3328988"/>
                <a:ext cx="549275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3270250" y="3938588"/>
                <a:ext cx="18684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Vais-je apprendre?</a:t>
                </a:r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5056188" y="3933825"/>
                <a:ext cx="12954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Avec qui?</a:t>
                </a: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6515100" y="3933825"/>
                <a:ext cx="1371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Où ça se situe?</a:t>
                </a: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1630363" y="3932238"/>
                <a:ext cx="166211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Quelle utilité?</a:t>
                </a:r>
              </a:p>
            </p:txBody>
          </p:sp>
          <p:pic>
            <p:nvPicPr>
              <p:cNvPr id="37" name="Picture 1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43088" y="3448050"/>
                <a:ext cx="549275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1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14925" y="3441700"/>
                <a:ext cx="549275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1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735763" y="3448050"/>
                <a:ext cx="549275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e 85"/>
            <p:cNvGrpSpPr/>
            <p:nvPr/>
          </p:nvGrpSpPr>
          <p:grpSpPr>
            <a:xfrm>
              <a:off x="120650" y="651943"/>
              <a:ext cx="8724900" cy="776072"/>
              <a:chOff x="120650" y="843337"/>
              <a:chExt cx="8724900" cy="776072"/>
            </a:xfrm>
          </p:grpSpPr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20650" y="1362075"/>
                <a:ext cx="990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L’intellectuel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387475" y="1366838"/>
                <a:ext cx="13462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Le dynamique</a:t>
                </a: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2719388" y="1366838"/>
                <a:ext cx="8382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L’aimable</a:t>
                </a:r>
              </a:p>
            </p:txBody>
          </p: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3994150" y="1366838"/>
                <a:ext cx="1371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Le perfectionniste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7831138" y="1368425"/>
                <a:ext cx="101441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Le rebelle</a:t>
                </a: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6607175" y="1373188"/>
                <a:ext cx="10668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L’enthousiaste</a:t>
                </a:r>
              </a:p>
            </p:txBody>
          </p:sp>
          <p:sp>
            <p:nvSpPr>
              <p:cNvPr id="24" name="Text Box 27"/>
              <p:cNvSpPr txBox="1">
                <a:spLocks noChangeArrowheads="1"/>
              </p:cNvSpPr>
              <p:nvPr/>
            </p:nvSpPr>
            <p:spPr bwMode="auto">
              <a:xfrm>
                <a:off x="5310188" y="1371600"/>
                <a:ext cx="10668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000" b="1" dirty="0">
                    <a:latin typeface="Comic Sans MS" pitchFamily="66" charset="0"/>
                  </a:rPr>
                  <a:t>L’émotionnel</a:t>
                </a:r>
              </a:p>
            </p:txBody>
          </p:sp>
          <p:pic>
            <p:nvPicPr>
              <p:cNvPr id="25" name="Picture 12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8125" y="860425"/>
                <a:ext cx="5111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2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95438" y="855289"/>
                <a:ext cx="5111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2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038" y="867149"/>
                <a:ext cx="5111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2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79900" y="843337"/>
                <a:ext cx="5111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2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13375" y="854449"/>
                <a:ext cx="5111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2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729413" y="854449"/>
                <a:ext cx="511175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2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961313" y="884238"/>
                <a:ext cx="546100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ZoneTexte 12"/>
            <p:cNvSpPr txBox="1"/>
            <p:nvPr/>
          </p:nvSpPr>
          <p:spPr>
            <a:xfrm>
              <a:off x="1711697" y="2732468"/>
              <a:ext cx="3657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fr-FR" sz="1400" b="1" dirty="0" smtClean="0">
                  <a:latin typeface="Comic Sans MS" pitchFamily="66" charset="0"/>
                </a:rPr>
                <a:t>Profils de compréhension</a:t>
              </a:r>
              <a:endParaRPr lang="fr-FR" sz="1400" b="1" dirty="0"/>
            </a:p>
          </p:txBody>
        </p:sp>
        <p:sp>
          <p:nvSpPr>
            <p:cNvPr id="14" name="Text Box 96"/>
            <p:cNvSpPr txBox="1">
              <a:spLocks noChangeArrowheads="1"/>
            </p:cNvSpPr>
            <p:nvPr/>
          </p:nvSpPr>
          <p:spPr bwMode="auto">
            <a:xfrm>
              <a:off x="10584" y="1489882"/>
              <a:ext cx="23391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latin typeface="Comic Sans MS" pitchFamily="66" charset="0"/>
                </a:rPr>
                <a:t>La motivation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236750" y="1481312"/>
              <a:ext cx="2846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fr-FR" sz="1400" b="1" dirty="0" smtClean="0">
                  <a:latin typeface="Comic Sans MS" pitchFamily="66" charset="0"/>
                </a:rPr>
                <a:t>Profils de motivation</a:t>
              </a:r>
              <a:endParaRPr lang="fr-FR" sz="1400" b="1" dirty="0"/>
            </a:p>
          </p:txBody>
        </p:sp>
        <p:sp>
          <p:nvSpPr>
            <p:cNvPr id="16" name="Text Box 96"/>
            <p:cNvSpPr txBox="1">
              <a:spLocks noChangeArrowheads="1"/>
            </p:cNvSpPr>
            <p:nvPr/>
          </p:nvSpPr>
          <p:spPr bwMode="auto">
            <a:xfrm>
              <a:off x="14122" y="228093"/>
              <a:ext cx="25376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latin typeface="Comic Sans MS" pitchFamily="66" charset="0"/>
                </a:rPr>
                <a:t>Le comportement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612443" y="230156"/>
              <a:ext cx="3140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fr-FR" sz="1400" b="1" dirty="0" smtClean="0">
                  <a:latin typeface="Comic Sans MS" pitchFamily="66" charset="0"/>
                </a:rPr>
                <a:t>Profils d’identité</a:t>
              </a:r>
              <a:endParaRPr lang="fr-FR" sz="1400" b="1" dirty="0"/>
            </a:p>
          </p:txBody>
        </p:sp>
      </p:grpSp>
      <p:sp>
        <p:nvSpPr>
          <p:cNvPr id="46" name="Ellipse 45"/>
          <p:cNvSpPr/>
          <p:nvPr/>
        </p:nvSpPr>
        <p:spPr>
          <a:xfrm>
            <a:off x="3954944" y="472925"/>
            <a:ext cx="1362961" cy="119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3979388" y="2926666"/>
            <a:ext cx="1265274" cy="1073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450427" y="1771658"/>
            <a:ext cx="1265496" cy="1013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34125" y="4772025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e 46"/>
          <p:cNvGrpSpPr/>
          <p:nvPr/>
        </p:nvGrpSpPr>
        <p:grpSpPr>
          <a:xfrm>
            <a:off x="5582092" y="5535946"/>
            <a:ext cx="1516911" cy="1322053"/>
            <a:chOff x="5582092" y="5535946"/>
            <a:chExt cx="1516911" cy="1322053"/>
          </a:xfrm>
        </p:grpSpPr>
        <p:sp>
          <p:nvSpPr>
            <p:cNvPr id="51" name="Ellipse 50"/>
            <p:cNvSpPr/>
            <p:nvPr/>
          </p:nvSpPr>
          <p:spPr>
            <a:xfrm>
              <a:off x="6188148" y="5535946"/>
              <a:ext cx="910855" cy="13220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582092" y="5943600"/>
              <a:ext cx="8187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Clément</a:t>
              </a:r>
              <a:endParaRPr lang="fr-FR" sz="12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208912" y="4938077"/>
            <a:ext cx="1371600" cy="769722"/>
            <a:chOff x="1208912" y="4938077"/>
            <a:chExt cx="1371600" cy="769722"/>
          </a:xfrm>
        </p:grpSpPr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1208912" y="5461578"/>
              <a:ext cx="1371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Le perfectionniste</a:t>
              </a:r>
            </a:p>
          </p:txBody>
        </p:sp>
        <p:pic>
          <p:nvPicPr>
            <p:cNvPr id="55" name="Picture 1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72631" y="4938077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e 55"/>
          <p:cNvGrpSpPr/>
          <p:nvPr/>
        </p:nvGrpSpPr>
        <p:grpSpPr>
          <a:xfrm>
            <a:off x="3879286" y="4889395"/>
            <a:ext cx="1267713" cy="822584"/>
            <a:chOff x="3879286" y="4889395"/>
            <a:chExt cx="1267713" cy="822584"/>
          </a:xfrm>
        </p:grpSpPr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4461199" y="5465758"/>
              <a:ext cx="685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Visuel</a:t>
              </a:r>
            </a:p>
          </p:txBody>
        </p:sp>
        <p:pic>
          <p:nvPicPr>
            <p:cNvPr id="58" name="Picture 1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7536" y="4914895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ZoneTexte 58"/>
            <p:cNvSpPr txBox="1"/>
            <p:nvPr/>
          </p:nvSpPr>
          <p:spPr>
            <a:xfrm>
              <a:off x="3879286" y="4889395"/>
              <a:ext cx="574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317063" y="4890221"/>
            <a:ext cx="1776464" cy="814043"/>
            <a:chOff x="2317063" y="4890221"/>
            <a:chExt cx="1776464" cy="814043"/>
          </a:xfrm>
        </p:grpSpPr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2850953" y="5458043"/>
              <a:ext cx="1242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Quelle utilité?</a:t>
              </a:r>
            </a:p>
          </p:txBody>
        </p:sp>
        <p:pic>
          <p:nvPicPr>
            <p:cNvPr id="62" name="Picture 1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95107" y="4945279"/>
              <a:ext cx="56440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ZoneTexte 62"/>
            <p:cNvSpPr txBox="1"/>
            <p:nvPr/>
          </p:nvSpPr>
          <p:spPr>
            <a:xfrm>
              <a:off x="2317063" y="4890221"/>
              <a:ext cx="574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1954023" y="5752634"/>
            <a:ext cx="300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Le profil d’apprentissage de Clément</a:t>
            </a:r>
            <a:endParaRPr lang="fr-FR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rot="10800000">
            <a:off x="5039835" y="5465138"/>
            <a:ext cx="627319" cy="51036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4261312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969198" y="4320383"/>
            <a:ext cx="910855" cy="16840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46"/>
          <p:cNvGrpSpPr/>
          <p:nvPr/>
        </p:nvGrpSpPr>
        <p:grpSpPr>
          <a:xfrm>
            <a:off x="5582092" y="5025233"/>
            <a:ext cx="1516911" cy="1322053"/>
            <a:chOff x="5582092" y="5535946"/>
            <a:chExt cx="1516911" cy="1322053"/>
          </a:xfrm>
        </p:grpSpPr>
        <p:sp>
          <p:nvSpPr>
            <p:cNvPr id="9" name="Ellipse 8"/>
            <p:cNvSpPr/>
            <p:nvPr/>
          </p:nvSpPr>
          <p:spPr>
            <a:xfrm>
              <a:off x="6188148" y="5535946"/>
              <a:ext cx="910855" cy="13220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82092" y="5943600"/>
              <a:ext cx="8187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Clément</a:t>
              </a:r>
              <a:endParaRPr lang="fr-FR" sz="12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61089" y="4847221"/>
            <a:ext cx="3938087" cy="1140238"/>
            <a:chOff x="177511" y="4936693"/>
            <a:chExt cx="3938087" cy="1140238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77511" y="5508876"/>
              <a:ext cx="1371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Le perfectionniste</a:t>
              </a:r>
            </a:p>
          </p:txBody>
        </p:sp>
        <p:pic>
          <p:nvPicPr>
            <p:cNvPr id="13" name="Picture 1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230" y="4985375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819552" y="5505341"/>
              <a:ext cx="1242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Quelle utilité?</a:t>
              </a:r>
            </a:p>
          </p:txBody>
        </p:sp>
        <p:pic>
          <p:nvPicPr>
            <p:cNvPr id="15" name="Picture 1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3706" y="4992577"/>
              <a:ext cx="56440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29798" y="5513056"/>
              <a:ext cx="685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Visuel</a:t>
              </a:r>
            </a:p>
          </p:txBody>
        </p:sp>
        <p:pic>
          <p:nvPicPr>
            <p:cNvPr id="17" name="Picture 1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6135" y="4962193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2847885" y="4936693"/>
              <a:ext cx="574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85662" y="4937519"/>
              <a:ext cx="574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22622" y="5799932"/>
              <a:ext cx="3000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Le profil d’apprentissage de Clément</a:t>
              </a:r>
              <a:endParaRPr lang="fr-FR" sz="12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559660" y="2234635"/>
            <a:ext cx="57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88831" y="2204639"/>
            <a:ext cx="57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648342" y="2219397"/>
            <a:ext cx="1384877" cy="855821"/>
            <a:chOff x="6535380" y="1630775"/>
            <a:chExt cx="1384877" cy="855821"/>
          </a:xfrm>
        </p:grpSpPr>
        <p:pic>
          <p:nvPicPr>
            <p:cNvPr id="24" name="Picture 1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78268" y="1630775"/>
              <a:ext cx="549275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6535380" y="2240375"/>
              <a:ext cx="138487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0070C0"/>
                  </a:solidFill>
                  <a:latin typeface="Comic Sans MS" pitchFamily="66" charset="0"/>
                </a:rPr>
                <a:t>Vais-je apprendre?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054971" y="2290021"/>
            <a:ext cx="788987" cy="784384"/>
            <a:chOff x="7942009" y="1701399"/>
            <a:chExt cx="788987" cy="784384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045196" y="2239562"/>
              <a:ext cx="685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0070C0"/>
                  </a:solidFill>
                  <a:latin typeface="Comic Sans MS" pitchFamily="66" charset="0"/>
                </a:rPr>
                <a:t>Auditif</a:t>
              </a:r>
            </a:p>
          </p:txBody>
        </p:sp>
        <p:pic>
          <p:nvPicPr>
            <p:cNvPr id="28" name="Picture 1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42009" y="1701399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ZoneTexte 28"/>
          <p:cNvSpPr txBox="1"/>
          <p:nvPr/>
        </p:nvSpPr>
        <p:spPr>
          <a:xfrm>
            <a:off x="2477406" y="1916832"/>
            <a:ext cx="341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mic Sans MS" pitchFamily="66" charset="0"/>
              </a:rPr>
              <a:t>Le profil d’apprentissage de l’enseignant</a:t>
            </a:r>
            <a:endParaRPr lang="fr-FR" sz="1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290151" y="2310973"/>
            <a:ext cx="1059224" cy="763996"/>
            <a:chOff x="5177189" y="1722351"/>
            <a:chExt cx="1059224" cy="763996"/>
          </a:xfrm>
        </p:grpSpPr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5177189" y="2240287"/>
              <a:ext cx="1059224" cy="24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0070C0"/>
                  </a:solidFill>
                  <a:latin typeface="Comic Sans MS" pitchFamily="66" charset="0"/>
                </a:rPr>
                <a:t>Le dynamique</a:t>
              </a:r>
              <a:endParaRPr lang="fr-FR" sz="1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32" name="Picture 1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2332" y="1722351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Connecteur droit avec flèche 32"/>
          <p:cNvCxnSpPr/>
          <p:nvPr/>
        </p:nvCxnSpPr>
        <p:spPr>
          <a:xfrm rot="5400000">
            <a:off x="4402476" y="3521894"/>
            <a:ext cx="1284270" cy="53425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458983" y="4503076"/>
            <a:ext cx="55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?!?</a:t>
            </a:r>
            <a:endParaRPr lang="fr-F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rot="5400000">
            <a:off x="3085672" y="3530456"/>
            <a:ext cx="1284270" cy="53425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142179" y="4511638"/>
            <a:ext cx="55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?!?</a:t>
            </a:r>
            <a:endParaRPr lang="fr-F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1667837" y="3509907"/>
            <a:ext cx="1284270" cy="53425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724344" y="4491089"/>
            <a:ext cx="55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?!?</a:t>
            </a:r>
            <a:endParaRPr lang="fr-F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9" grpId="0"/>
      <p:bldP spid="34" grpId="0"/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4157942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969198" y="4217013"/>
            <a:ext cx="910855" cy="16840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70C0"/>
                </a:solidFill>
              </a:ln>
            </a:endParaRPr>
          </a:p>
        </p:txBody>
      </p:sp>
      <p:grpSp>
        <p:nvGrpSpPr>
          <p:cNvPr id="8" name="Groupe 46"/>
          <p:cNvGrpSpPr/>
          <p:nvPr/>
        </p:nvGrpSpPr>
        <p:grpSpPr>
          <a:xfrm>
            <a:off x="5582092" y="4921863"/>
            <a:ext cx="1516911" cy="1322053"/>
            <a:chOff x="5582092" y="5535946"/>
            <a:chExt cx="1516911" cy="1322053"/>
          </a:xfrm>
        </p:grpSpPr>
        <p:sp>
          <p:nvSpPr>
            <p:cNvPr id="9" name="Ellipse 8"/>
            <p:cNvSpPr/>
            <p:nvPr/>
          </p:nvSpPr>
          <p:spPr>
            <a:xfrm>
              <a:off x="6188148" y="5535946"/>
              <a:ext cx="910855" cy="13220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82092" y="5943600"/>
              <a:ext cx="8187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Clément</a:t>
              </a:r>
              <a:endParaRPr lang="fr-FR" sz="12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Groupe 29"/>
          <p:cNvGrpSpPr/>
          <p:nvPr/>
        </p:nvGrpSpPr>
        <p:grpSpPr>
          <a:xfrm>
            <a:off x="1061089" y="4743851"/>
            <a:ext cx="3938087" cy="1140238"/>
            <a:chOff x="177511" y="4936693"/>
            <a:chExt cx="3938087" cy="1140238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77511" y="5508876"/>
              <a:ext cx="1371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Le perfectionniste</a:t>
              </a:r>
            </a:p>
          </p:txBody>
        </p:sp>
        <p:pic>
          <p:nvPicPr>
            <p:cNvPr id="13" name="Picture 1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230" y="4985375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819552" y="5505341"/>
              <a:ext cx="1242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Quelle utilité?</a:t>
              </a:r>
            </a:p>
          </p:txBody>
        </p:sp>
        <p:pic>
          <p:nvPicPr>
            <p:cNvPr id="15" name="Picture 1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3706" y="4992577"/>
              <a:ext cx="56440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29798" y="5513056"/>
              <a:ext cx="685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FF0000"/>
                  </a:solidFill>
                  <a:latin typeface="Comic Sans MS" pitchFamily="66" charset="0"/>
                </a:rPr>
                <a:t>Visuel</a:t>
              </a:r>
            </a:p>
          </p:txBody>
        </p:sp>
        <p:pic>
          <p:nvPicPr>
            <p:cNvPr id="17" name="Picture 1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6135" y="4962193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2847885" y="4936693"/>
              <a:ext cx="574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85662" y="4937519"/>
              <a:ext cx="574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22622" y="5799932"/>
              <a:ext cx="3000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Le profil d’apprentissage de Clément</a:t>
              </a:r>
              <a:endParaRPr lang="fr-FR" sz="12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631578" y="1730579"/>
            <a:ext cx="57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60749" y="1700583"/>
            <a:ext cx="57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48"/>
          <p:cNvGrpSpPr/>
          <p:nvPr/>
        </p:nvGrpSpPr>
        <p:grpSpPr>
          <a:xfrm>
            <a:off x="3720260" y="1715341"/>
            <a:ext cx="1384877" cy="855821"/>
            <a:chOff x="6535380" y="1630775"/>
            <a:chExt cx="1384877" cy="855821"/>
          </a:xfrm>
        </p:grpSpPr>
        <p:pic>
          <p:nvPicPr>
            <p:cNvPr id="24" name="Picture 1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78268" y="1630775"/>
              <a:ext cx="549275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6535380" y="2240375"/>
              <a:ext cx="138487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0070C0"/>
                  </a:solidFill>
                  <a:latin typeface="Comic Sans MS" pitchFamily="66" charset="0"/>
                </a:rPr>
                <a:t>Vais-je apprendre?</a:t>
              </a:r>
            </a:p>
          </p:txBody>
        </p:sp>
      </p:grpSp>
      <p:grpSp>
        <p:nvGrpSpPr>
          <p:cNvPr id="26" name="Groupe 47"/>
          <p:cNvGrpSpPr/>
          <p:nvPr/>
        </p:nvGrpSpPr>
        <p:grpSpPr>
          <a:xfrm>
            <a:off x="5126889" y="1785965"/>
            <a:ext cx="788987" cy="784384"/>
            <a:chOff x="7942009" y="1701399"/>
            <a:chExt cx="788987" cy="784384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045196" y="2239562"/>
              <a:ext cx="685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>
                  <a:solidFill>
                    <a:srgbClr val="0070C0"/>
                  </a:solidFill>
                  <a:latin typeface="Comic Sans MS" pitchFamily="66" charset="0"/>
                </a:rPr>
                <a:t>Auditif</a:t>
              </a:r>
            </a:p>
          </p:txBody>
        </p:sp>
        <p:pic>
          <p:nvPicPr>
            <p:cNvPr id="28" name="Picture 1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42009" y="1701399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ZoneTexte 28"/>
          <p:cNvSpPr txBox="1"/>
          <p:nvPr/>
        </p:nvSpPr>
        <p:spPr>
          <a:xfrm>
            <a:off x="2549324" y="1412776"/>
            <a:ext cx="341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mic Sans MS" pitchFamily="66" charset="0"/>
              </a:rPr>
              <a:t>Le profil d’apprentissage de l’enseignant</a:t>
            </a:r>
            <a:endParaRPr lang="fr-FR" sz="1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30" name="Groupe 117"/>
          <p:cNvGrpSpPr/>
          <p:nvPr/>
        </p:nvGrpSpPr>
        <p:grpSpPr>
          <a:xfrm>
            <a:off x="2938404" y="2540082"/>
            <a:ext cx="1808250" cy="2137022"/>
            <a:chOff x="2380638" y="2806263"/>
            <a:chExt cx="2136621" cy="2396358"/>
          </a:xfrm>
        </p:grpSpPr>
        <p:sp>
          <p:nvSpPr>
            <p:cNvPr id="31" name="Double flèche verticale 30"/>
            <p:cNvSpPr/>
            <p:nvPr/>
          </p:nvSpPr>
          <p:spPr>
            <a:xfrm>
              <a:off x="2680139" y="2806263"/>
              <a:ext cx="1450427" cy="2396358"/>
            </a:xfrm>
            <a:prstGeom prst="upDownArrow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191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380638" y="3673415"/>
              <a:ext cx="2136621" cy="413056"/>
            </a:xfrm>
            <a:prstGeom prst="rect">
              <a:avLst/>
            </a:prstGeom>
            <a:noFill/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omic Sans MS" pitchFamily="66" charset="0"/>
                </a:rPr>
                <a:t>Communication</a:t>
              </a:r>
              <a:endParaRPr lang="fr-FR" sz="1600" b="1" dirty="0">
                <a:latin typeface="Comic Sans MS" pitchFamily="66" charset="0"/>
              </a:endParaRPr>
            </a:p>
          </p:txBody>
        </p:sp>
      </p:grpSp>
      <p:grpSp>
        <p:nvGrpSpPr>
          <p:cNvPr id="33" name="Groupe 49"/>
          <p:cNvGrpSpPr/>
          <p:nvPr/>
        </p:nvGrpSpPr>
        <p:grpSpPr>
          <a:xfrm>
            <a:off x="2362069" y="1806917"/>
            <a:ext cx="1059224" cy="763996"/>
            <a:chOff x="5177189" y="1722351"/>
            <a:chExt cx="1059224" cy="763996"/>
          </a:xfrm>
        </p:grpSpPr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177189" y="2240287"/>
              <a:ext cx="1059224" cy="24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0070C0"/>
                  </a:solidFill>
                  <a:latin typeface="Comic Sans MS" pitchFamily="66" charset="0"/>
                </a:rPr>
                <a:t>Le dynamique</a:t>
              </a:r>
              <a:endParaRPr lang="fr-FR" sz="1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35" name="Picture 1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2332" y="1722351"/>
              <a:ext cx="511175" cy="49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e 35"/>
          <p:cNvGrpSpPr/>
          <p:nvPr/>
        </p:nvGrpSpPr>
        <p:grpSpPr>
          <a:xfrm>
            <a:off x="1724344" y="4387719"/>
            <a:ext cx="3289444" cy="359103"/>
            <a:chOff x="1724344" y="5001802"/>
            <a:chExt cx="3289444" cy="359103"/>
          </a:xfrm>
        </p:grpSpPr>
        <p:sp>
          <p:nvSpPr>
            <p:cNvPr id="37" name="ZoneTexte 36"/>
            <p:cNvSpPr txBox="1"/>
            <p:nvPr/>
          </p:nvSpPr>
          <p:spPr>
            <a:xfrm>
              <a:off x="4458983" y="5013789"/>
              <a:ext cx="554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Comic Sans MS" pitchFamily="66" charset="0"/>
                </a:rPr>
                <a:t>?!?</a:t>
              </a:r>
              <a:endParaRPr lang="fr-FR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142179" y="5022351"/>
              <a:ext cx="554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Comic Sans MS" pitchFamily="66" charset="0"/>
                </a:rPr>
                <a:t>?!?</a:t>
              </a:r>
              <a:endParaRPr lang="fr-FR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724344" y="5001802"/>
              <a:ext cx="554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Comic Sans MS" pitchFamily="66" charset="0"/>
                </a:rPr>
                <a:t>?!?</a:t>
              </a:r>
              <a:endParaRPr lang="fr-FR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756881" y="4451078"/>
            <a:ext cx="3215811" cy="33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514350" lvl="0" indent="-514350" algn="ctr"/>
            <a:r>
              <a:rPr lang="fr-FR" sz="2800" dirty="0" smtClean="0">
                <a:latin typeface="Comic Sans MS" pitchFamily="66" charset="0"/>
              </a:rPr>
              <a:t>3. Comment connaître le profil d’un élève?</a:t>
            </a:r>
          </a:p>
          <a:p>
            <a:pPr marL="514350" lvl="0" indent="-514350" algn="ctr"/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1ère partie : Quel outil? Les 7 profils d’apprentissage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349250" y="1762423"/>
            <a:ext cx="8421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30175" y="1762423"/>
            <a:ext cx="1193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L’intellectuel aime apprendre. Généralement il affectionne la solitude. Introverti il peut paraître distant vis à vis des autres. Il est souvent bon élève.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1384300" y="1762423"/>
            <a:ext cx="14335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Le dynamique aime agir. Il a le don de réussir dans ce qu’il a décidé d’entreprendre. Cela n’en fait pas automatiquement un bon élève. Il compte beaucoup sur son sens de la débrouillardise  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2717800" y="1762423"/>
            <a:ext cx="1346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L’aimable travaillera plus pour faire plaisir à ses parents, à ses professeurs. Sociable  et gentil c’est un élève très agréable. Cependant il a besoin d’attention pour pouvoir s’épanouir.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3987800" y="1764011"/>
            <a:ext cx="1308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Le perfectionniste a horreur de mal faire. Il a une faculté à voir ce qui pourrait aller de travers. Soucieux et inquiet, il prend le temps de faire les choses correctement.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5308600" y="1760836"/>
            <a:ext cx="14351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L’émotionnel agit en fonction de ses émotions difficilement contrôlées et peut réagir de façon théâtrale</a:t>
            </a:r>
            <a:r>
              <a:rPr lang="fr-FR" sz="800" dirty="0" smtClean="0">
                <a:latin typeface="Verdana" pitchFamily="34" charset="0"/>
              </a:rPr>
              <a:t>. Il </a:t>
            </a:r>
            <a:r>
              <a:rPr lang="fr-FR" sz="800" dirty="0">
                <a:latin typeface="Verdana" pitchFamily="34" charset="0"/>
              </a:rPr>
              <a:t>possède un esprit très créatif et aime se différencier de ses camarades.</a:t>
            </a:r>
            <a:r>
              <a:rPr lang="fr-FR" sz="800" dirty="0">
                <a:latin typeface="Arial" charset="0"/>
              </a:rPr>
              <a:t> 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6610350" y="1762423"/>
            <a:ext cx="13081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>
                <a:latin typeface="Verdana" pitchFamily="34" charset="0"/>
              </a:rPr>
              <a:t>L’enthousiaste a une forte joie de vivre. Il a une grande faculté a percevoir  le coté positif des choses. Cependant l’ordre et la discipline ont tendance à le frustrer.</a:t>
            </a:r>
            <a:r>
              <a:rPr lang="fr-FR" sz="800">
                <a:latin typeface="Arial" charset="0"/>
              </a:rPr>
              <a:t>  </a:t>
            </a: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7815263" y="1762423"/>
            <a:ext cx="14097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>
                <a:latin typeface="Verdana" pitchFamily="34" charset="0"/>
              </a:rPr>
              <a:t>De peur d’être blessé, le rebelle, évite de monter tout signe de faiblesse. Il n’hésite alors pas à rentrer en confrontation mêlée à des accès de colère. Il peut donc devenir un élève difficile.</a:t>
            </a:r>
          </a:p>
        </p:txBody>
      </p:sp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3343904" y="766763"/>
            <a:ext cx="188912" cy="11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1698625" y="4357986"/>
            <a:ext cx="15938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La motivation dépend du degré d’utilité perçue de l’enseignement. Ces personnes aiment d’avantage le concret.</a:t>
            </a:r>
            <a:r>
              <a:rPr lang="fr-FR" sz="800" dirty="0">
                <a:latin typeface="Arial" charset="0"/>
              </a:rPr>
              <a:t>  </a:t>
            </a:r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3214688" y="4367511"/>
            <a:ext cx="13890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C’est une motivation pour apprendre. Ces personnes aiment savoir pour savoir et sont curieuses d’esprit.</a:t>
            </a:r>
            <a:r>
              <a:rPr lang="fr-FR" sz="800" dirty="0">
                <a:latin typeface="Arial" charset="0"/>
              </a:rPr>
              <a:t> 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4591050" y="4372273"/>
            <a:ext cx="17510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La motivation est centrée sur les personnes : quel professeur vais-je avoir? Avec quels camarades vais-je faire des travaux pratiques?</a:t>
            </a:r>
            <a:r>
              <a:rPr lang="fr-FR" sz="800" dirty="0">
                <a:latin typeface="Arial" charset="0"/>
              </a:rPr>
              <a:t> </a:t>
            </a:r>
          </a:p>
        </p:txBody>
      </p:sp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6329363" y="4351636"/>
            <a:ext cx="1519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Besoin de situer les choses, dans un plan, dans une vision globale, dans un lieu. Ces personnes sont sensibles à l’environnement.</a:t>
            </a:r>
            <a:r>
              <a:rPr lang="fr-FR" sz="800" dirty="0">
                <a:latin typeface="Arial" charset="0"/>
              </a:rPr>
              <a:t> </a:t>
            </a:r>
          </a:p>
        </p:txBody>
      </p:sp>
      <p:sp>
        <p:nvSpPr>
          <p:cNvPr id="19" name="Line 86"/>
          <p:cNvSpPr>
            <a:spLocks noChangeShapeType="1"/>
          </p:cNvSpPr>
          <p:nvPr/>
        </p:nvSpPr>
        <p:spPr bwMode="auto">
          <a:xfrm>
            <a:off x="1662113" y="4329411"/>
            <a:ext cx="5797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96"/>
          <p:cNvSpPr txBox="1">
            <a:spLocks noChangeArrowheads="1"/>
          </p:cNvSpPr>
          <p:nvPr/>
        </p:nvSpPr>
        <p:spPr bwMode="auto">
          <a:xfrm>
            <a:off x="21233" y="5168900"/>
            <a:ext cx="1860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Comic Sans MS" pitchFamily="66" charset="0"/>
              </a:rPr>
              <a:t>La compréhension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2597150" y="6291561"/>
            <a:ext cx="3992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Box 98"/>
          <p:cNvSpPr txBox="1">
            <a:spLocks noChangeArrowheads="1"/>
          </p:cNvSpPr>
          <p:nvPr/>
        </p:nvSpPr>
        <p:spPr bwMode="auto">
          <a:xfrm>
            <a:off x="2325688" y="6307436"/>
            <a:ext cx="177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>
                <a:latin typeface="Verdana" pitchFamily="34" charset="0"/>
              </a:rPr>
              <a:t>La compréhension s’effectue principalement par l’écoute</a:t>
            </a:r>
            <a:r>
              <a:rPr lang="fr-FR" sz="800">
                <a:latin typeface="Arial" charset="0"/>
              </a:rPr>
              <a:t>  </a:t>
            </a:r>
          </a:p>
        </p:txBody>
      </p:sp>
      <p:sp>
        <p:nvSpPr>
          <p:cNvPr id="23" name="Text Box 99"/>
          <p:cNvSpPr txBox="1">
            <a:spLocks noChangeArrowheads="1"/>
          </p:cNvSpPr>
          <p:nvPr/>
        </p:nvSpPr>
        <p:spPr bwMode="auto">
          <a:xfrm>
            <a:off x="3963988" y="6305848"/>
            <a:ext cx="1600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La compréhension s’effectue principalement par ce qui est vu</a:t>
            </a:r>
            <a:r>
              <a:rPr lang="fr-FR" sz="800" dirty="0">
                <a:latin typeface="Arial" charset="0"/>
              </a:rPr>
              <a:t>  </a:t>
            </a:r>
          </a:p>
        </p:txBody>
      </p:sp>
      <p:sp>
        <p:nvSpPr>
          <p:cNvPr id="24" name="Text Box 100"/>
          <p:cNvSpPr txBox="1">
            <a:spLocks noChangeArrowheads="1"/>
          </p:cNvSpPr>
          <p:nvPr/>
        </p:nvSpPr>
        <p:spPr bwMode="auto">
          <a:xfrm>
            <a:off x="5356225" y="6309023"/>
            <a:ext cx="2009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latin typeface="Verdana" pitchFamily="34" charset="0"/>
              </a:rPr>
              <a:t>La compréhension s’effectue principalement ce qui est ressenti. C’est apprendre en faisant</a:t>
            </a:r>
            <a:r>
              <a:rPr lang="fr-FR" sz="800" dirty="0">
                <a:latin typeface="Arial" charset="0"/>
              </a:rPr>
              <a:t> </a:t>
            </a:r>
          </a:p>
        </p:txBody>
      </p:sp>
      <p:sp>
        <p:nvSpPr>
          <p:cNvPr id="25" name="Text Box 110"/>
          <p:cNvSpPr txBox="1">
            <a:spLocks noChangeArrowheads="1"/>
          </p:cNvSpPr>
          <p:nvPr/>
        </p:nvSpPr>
        <p:spPr bwMode="auto">
          <a:xfrm>
            <a:off x="144463" y="6591300"/>
            <a:ext cx="1281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>
                <a:latin typeface="Comic Sans MS" pitchFamily="66" charset="0"/>
              </a:rPr>
              <a:t>Copyright©</a:t>
            </a:r>
          </a:p>
        </p:txBody>
      </p:sp>
      <p:grpSp>
        <p:nvGrpSpPr>
          <p:cNvPr id="2" name="Groupe 81"/>
          <p:cNvGrpSpPr/>
          <p:nvPr/>
        </p:nvGrpSpPr>
        <p:grpSpPr>
          <a:xfrm>
            <a:off x="2414588" y="5473700"/>
            <a:ext cx="4411662" cy="774700"/>
            <a:chOff x="2414588" y="5321300"/>
            <a:chExt cx="4411662" cy="774700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517775" y="5865813"/>
              <a:ext cx="685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Verdana" pitchFamily="34" charset="0"/>
                </a:rPr>
                <a:t>Auditif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4332288" y="5881688"/>
              <a:ext cx="685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Verdana" pitchFamily="34" charset="0"/>
                </a:rPr>
                <a:t>Visuel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5683250" y="5878513"/>
              <a:ext cx="11430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Verdana" pitchFamily="34" charset="0"/>
                </a:rPr>
                <a:t>Kinesthésique</a:t>
              </a:r>
            </a:p>
          </p:txBody>
        </p:sp>
        <p:pic>
          <p:nvPicPr>
            <p:cNvPr id="30" name="Picture 1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0050" y="5321300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4588" y="5327650"/>
              <a:ext cx="6858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9163" y="5353050"/>
              <a:ext cx="6254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1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3138" y="3481388"/>
            <a:ext cx="549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83"/>
          <p:cNvGrpSpPr/>
          <p:nvPr/>
        </p:nvGrpSpPr>
        <p:grpSpPr>
          <a:xfrm>
            <a:off x="1630363" y="3594100"/>
            <a:ext cx="5951537" cy="711200"/>
            <a:chOff x="1630363" y="3441700"/>
            <a:chExt cx="5951537" cy="711200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270250" y="3938588"/>
              <a:ext cx="186848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Verdana" pitchFamily="34" charset="0"/>
                </a:rPr>
                <a:t>Vais-je apprendre?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5056188" y="3933825"/>
              <a:ext cx="12954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Verdana" pitchFamily="34" charset="0"/>
                </a:rPr>
                <a:t>Avec qui?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6515100" y="3933825"/>
              <a:ext cx="10668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Verdana" pitchFamily="34" charset="0"/>
                </a:rPr>
                <a:t>Où ça se situe?</a:t>
              </a: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1630363" y="3932238"/>
              <a:ext cx="166211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Verdana" pitchFamily="34" charset="0"/>
                </a:rPr>
                <a:t>Quelle utilité?</a:t>
              </a:r>
            </a:p>
          </p:txBody>
        </p:sp>
        <p:pic>
          <p:nvPicPr>
            <p:cNvPr id="39" name="Picture 1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43088" y="3448050"/>
              <a:ext cx="54927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14925" y="3441700"/>
              <a:ext cx="54927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5763" y="3448050"/>
              <a:ext cx="5492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85"/>
          <p:cNvGrpSpPr/>
          <p:nvPr/>
        </p:nvGrpSpPr>
        <p:grpSpPr>
          <a:xfrm>
            <a:off x="120650" y="995737"/>
            <a:ext cx="8724900" cy="744163"/>
            <a:chOff x="120650" y="843337"/>
            <a:chExt cx="8724900" cy="744163"/>
          </a:xfrm>
        </p:grpSpPr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20650" y="1362075"/>
              <a:ext cx="990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L’intellectuel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387475" y="1366838"/>
              <a:ext cx="9906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Le dynamique</a:t>
              </a: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2719388" y="1366838"/>
              <a:ext cx="8382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L’aimable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3994150" y="1366838"/>
              <a:ext cx="13716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 dirty="0">
                  <a:latin typeface="Comic Sans MS" pitchFamily="66" charset="0"/>
                </a:rPr>
                <a:t>Le perfectionniste</a:t>
              </a: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831138" y="1368425"/>
              <a:ext cx="1014412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Le rebelle</a:t>
              </a: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6607175" y="1373188"/>
              <a:ext cx="1066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L’enthousiaste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5310188" y="1371600"/>
              <a:ext cx="10668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 b="1">
                  <a:latin typeface="Comic Sans MS" pitchFamily="66" charset="0"/>
                </a:rPr>
                <a:t>L’émotionnel</a:t>
              </a:r>
            </a:p>
          </p:txBody>
        </p:sp>
        <p:pic>
          <p:nvPicPr>
            <p:cNvPr id="50" name="Picture 1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8125" y="860425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2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5438" y="855289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67038" y="867149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79900" y="843337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2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13375" y="854449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2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29413" y="854449"/>
              <a:ext cx="511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2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961313" y="884238"/>
              <a:ext cx="54610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ZoneTexte 56"/>
          <p:cNvSpPr txBox="1"/>
          <p:nvPr/>
        </p:nvSpPr>
        <p:spPr>
          <a:xfrm>
            <a:off x="1711697" y="5170963"/>
            <a:ext cx="365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1400" b="1" dirty="0" smtClean="0">
                <a:latin typeface="Comic Sans MS" pitchFamily="66" charset="0"/>
              </a:rPr>
              <a:t>Profils de compréhension</a:t>
            </a:r>
            <a:endParaRPr lang="fr-FR" sz="1400" b="1" dirty="0"/>
          </a:p>
        </p:txBody>
      </p:sp>
      <p:sp>
        <p:nvSpPr>
          <p:cNvPr id="58" name="Text Box 96"/>
          <p:cNvSpPr txBox="1">
            <a:spLocks noChangeArrowheads="1"/>
          </p:cNvSpPr>
          <p:nvPr/>
        </p:nvSpPr>
        <p:spPr bwMode="auto">
          <a:xfrm>
            <a:off x="10584" y="3184067"/>
            <a:ext cx="233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Comic Sans MS" pitchFamily="66" charset="0"/>
              </a:rPr>
              <a:t>La motivation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36750" y="3175497"/>
            <a:ext cx="284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1400" b="1" dirty="0" smtClean="0">
                <a:latin typeface="Comic Sans MS" pitchFamily="66" charset="0"/>
              </a:rPr>
              <a:t>Profils de motivation</a:t>
            </a:r>
            <a:endParaRPr lang="fr-FR" sz="1400" b="1" dirty="0"/>
          </a:p>
        </p:txBody>
      </p:sp>
      <p:sp>
        <p:nvSpPr>
          <p:cNvPr id="60" name="Text Box 96"/>
          <p:cNvSpPr txBox="1">
            <a:spLocks noChangeArrowheads="1"/>
          </p:cNvSpPr>
          <p:nvPr/>
        </p:nvSpPr>
        <p:spPr bwMode="auto">
          <a:xfrm>
            <a:off x="14122" y="571887"/>
            <a:ext cx="25376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Comic Sans MS" pitchFamily="66" charset="0"/>
              </a:rPr>
              <a:t>Le comportement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612443" y="573950"/>
            <a:ext cx="31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1400" b="1" dirty="0" smtClean="0">
                <a:latin typeface="Comic Sans MS" pitchFamily="66" charset="0"/>
              </a:rPr>
              <a:t>Profils d’identité</a:t>
            </a:r>
            <a:endParaRPr lang="fr-FR" sz="1400" b="1" dirty="0"/>
          </a:p>
        </p:txBody>
      </p:sp>
      <p:sp>
        <p:nvSpPr>
          <p:cNvPr id="62" name="Ellipse 61"/>
          <p:cNvSpPr/>
          <p:nvPr/>
        </p:nvSpPr>
        <p:spPr>
          <a:xfrm>
            <a:off x="3721386" y="896679"/>
            <a:ext cx="1796911" cy="2105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1460196" y="3416595"/>
            <a:ext cx="1750838" cy="178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3840127" y="5224130"/>
            <a:ext cx="1551024" cy="1633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2019300" y="114300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Comic Sans MS" pitchFamily="66" charset="0"/>
              </a:rPr>
              <a:t>Comment connaître son profil d’apprentissage ?</a:t>
            </a:r>
            <a:endParaRPr lang="fr-FR" sz="1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79" y="63275"/>
            <a:ext cx="5071869" cy="2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720661" y="1031273"/>
            <a:ext cx="1576552" cy="1777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7"/>
          <p:cNvGrpSpPr/>
          <p:nvPr/>
        </p:nvGrpSpPr>
        <p:grpSpPr>
          <a:xfrm>
            <a:off x="1308143" y="3472165"/>
            <a:ext cx="5864817" cy="2983990"/>
            <a:chOff x="1308143" y="3472165"/>
            <a:chExt cx="5864817" cy="298399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9776" y="3481502"/>
              <a:ext cx="2592288" cy="15010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08143" y="4737066"/>
              <a:ext cx="2748496" cy="14775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3040" y="3472165"/>
              <a:ext cx="1882180" cy="1317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37541" y="4871979"/>
              <a:ext cx="2835419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e 13"/>
          <p:cNvGrpSpPr/>
          <p:nvPr/>
        </p:nvGrpSpPr>
        <p:grpSpPr>
          <a:xfrm>
            <a:off x="654094" y="3137323"/>
            <a:ext cx="7897213" cy="3335547"/>
            <a:chOff x="268014" y="2995083"/>
            <a:chExt cx="7897213" cy="333554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8014" y="2995083"/>
              <a:ext cx="4464495" cy="2903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92211" y="4026374"/>
              <a:ext cx="3573016" cy="230425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Arc 16"/>
            <p:cNvSpPr/>
            <p:nvPr/>
          </p:nvSpPr>
          <p:spPr>
            <a:xfrm>
              <a:off x="2711669" y="3957197"/>
              <a:ext cx="3114918" cy="1497672"/>
            </a:xfrm>
            <a:prstGeom prst="arc">
              <a:avLst>
                <a:gd name="adj1" fmla="val 16200000"/>
                <a:gd name="adj2" fmla="val 21541997"/>
              </a:avLst>
            </a:prstGeom>
            <a:ln w="38100">
              <a:solidFill>
                <a:srgbClr val="FF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548680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548680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sz="2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Atelier jour 2 (1 heure)</a:t>
            </a:r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93844" y="2071678"/>
            <a:ext cx="7092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Question sur le test. Cela correspond t-il ? Qu’on t-il pensé ? 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02311" y="2580211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Expliquer les profils secondaires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3844" y="3198391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Expliquer le profil de motivation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02311" y="3844357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Expliquer le profil d’identité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19245" y="5273117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Proposer  d’analyser les résultats du test pour voir les blocages d’apprentissage. Car ce n’est pas forcément facile et on peut faire des erreurs.  </a:t>
            </a:r>
            <a:r>
              <a:rPr lang="fr-FR" sz="1600" dirty="0" smtClean="0">
                <a:latin typeface="Comic Sans MS" pitchFamily="66" charset="0"/>
                <a:sym typeface="Wingdings" pitchFamily="2" charset="2"/>
              </a:rPr>
              <a:t> laisser son e-mail. Donner une limite de temps. 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14480" y="4590644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. Il n’y a pas de bon ou mauvais profil</a:t>
            </a:r>
            <a:endParaRPr lang="fr-FR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62150" y="171450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Comic Sans MS" pitchFamily="66" charset="0"/>
              </a:rPr>
              <a:t>Comment connaître son profil d’apprentissage ?</a:t>
            </a:r>
            <a:endParaRPr lang="fr-FR" sz="18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5144" y="5967280"/>
            <a:ext cx="5760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7"/>
          <p:cNvGrpSpPr/>
          <p:nvPr/>
        </p:nvGrpSpPr>
        <p:grpSpPr>
          <a:xfrm>
            <a:off x="268014" y="2995083"/>
            <a:ext cx="7897213" cy="3335547"/>
            <a:chOff x="268014" y="2995083"/>
            <a:chExt cx="7897213" cy="333554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014" y="2995083"/>
              <a:ext cx="4464495" cy="2903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2211" y="4026374"/>
              <a:ext cx="3573016" cy="230425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Arc 10"/>
            <p:cNvSpPr/>
            <p:nvPr/>
          </p:nvSpPr>
          <p:spPr>
            <a:xfrm>
              <a:off x="2711669" y="3957197"/>
              <a:ext cx="3114918" cy="1497672"/>
            </a:xfrm>
            <a:prstGeom prst="arc">
              <a:avLst>
                <a:gd name="adj1" fmla="val 16200000"/>
                <a:gd name="adj2" fmla="val 21541997"/>
              </a:avLst>
            </a:prstGeom>
            <a:ln w="38100">
              <a:solidFill>
                <a:srgbClr val="FF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709" y="1508907"/>
            <a:ext cx="1847251" cy="24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514350" lvl="0" indent="-514350" algn="ctr"/>
            <a:r>
              <a:rPr lang="fr-FR" sz="2800" dirty="0" smtClean="0">
                <a:latin typeface="Comic Sans MS" pitchFamily="66" charset="0"/>
              </a:rPr>
              <a:t>.4 Principes et applications.</a:t>
            </a:r>
          </a:p>
          <a:p>
            <a:pPr marL="514350" lvl="0" indent="-514350" algn="ctr"/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1ère partie : Quel outil? Les 7 profils d’apprentissage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Un enseignant ne peut pas adapter sa pédagogie à tous les élèves.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N°1 – Rendre l’élève autonome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635732"/>
            <a:ext cx="762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3. L’enseignant réexplique en fonction de ce que lui demande l’élève 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4. A l’élève de connaître sa façon d’apprendre et d’établir la bonne méthode de travail (avec l’aide de l’enseignant).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957883" y="2996952"/>
            <a:ext cx="762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La probabilité que l’élève rencontre un enseignant qui enseigne parfaitement selon le profil de l’élève est quasi-nulle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Une personne n’est pas un profil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N°2 – La personne est plus qu’un profil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140968"/>
            <a:ext cx="63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Se  situer sur une carte. 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3. Une carte approximative vaut mieux que rien du tout!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Communiquer son profil permet de comprendre et de se faire comprendre.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N°3 – Un outil de communication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140968"/>
            <a:ext cx="741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Les 7 profils ne sont pas une excuse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mais une responsabilisation. 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3. Bien communiquer, ce n’est pas manipuler.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ctr"/>
            <a:r>
              <a:rPr lang="fr-FR" sz="2800" dirty="0" smtClean="0">
                <a:latin typeface="Comic Sans MS" pitchFamily="66" charset="0"/>
              </a:rPr>
              <a:t>5. Les profils de compréhension (kinesthésique) et de motivation.</a:t>
            </a:r>
          </a:p>
          <a:p>
            <a:pPr marL="457200" lvl="0" indent="-457200" algn="ctr"/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1ère partie : Quel outil? Les 7 profils d’apprentissage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268760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ctr"/>
            <a:r>
              <a:rPr lang="fr-FR" sz="2800" dirty="0" smtClean="0">
                <a:latin typeface="Comic Sans MS" pitchFamily="66" charset="0"/>
              </a:rPr>
              <a:t>5. Quel profil de motivation dominant chez les élèves français?</a:t>
            </a:r>
          </a:p>
          <a:p>
            <a:pPr marL="457200" lvl="0" indent="-457200" algn="ctr"/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1ère partie : Quel outil? Les 7 profils d’apprentissage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40466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40466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b="1" dirty="0" smtClean="0">
                <a:latin typeface="Comic Sans MS" pitchFamily="66" charset="0"/>
              </a:rPr>
              <a:t>Un élément de motivation: la relation avec l’enseignant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844824"/>
            <a:ext cx="7404677" cy="26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40466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40466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b="1" dirty="0" smtClean="0">
                <a:latin typeface="Comic Sans MS" pitchFamily="66" charset="0"/>
              </a:rPr>
              <a:t>Un élément de motivation: la relation avec l’enseignant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988840"/>
            <a:ext cx="76374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40466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40466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b="1" dirty="0" smtClean="0">
                <a:latin typeface="Comic Sans MS" pitchFamily="66" charset="0"/>
              </a:rPr>
              <a:t>Un élément de motivation: la relation avec l’enseignant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916832"/>
            <a:ext cx="74183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548680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548680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 Expérience N° </a:t>
            </a:r>
            <a:r>
              <a:rPr lang="fr-FR" sz="24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la Grenouille</a:t>
            </a:r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99592" y="378720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• </a:t>
            </a:r>
            <a:r>
              <a:rPr lang="fr-FR" sz="1600" dirty="0" smtClean="0">
                <a:latin typeface="Comic Sans MS" pitchFamily="66" charset="0"/>
              </a:rPr>
              <a:t>AUDITIVE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99592" y="27070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VISUELLE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9592" y="471111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• </a:t>
            </a:r>
            <a:r>
              <a:rPr lang="fr-FR" sz="1600" dirty="0" smtClean="0">
                <a:latin typeface="Comic Sans MS" pitchFamily="66" charset="0"/>
              </a:rPr>
              <a:t>KINESTHESIQUE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83768" y="269489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50% </a:t>
            </a:r>
            <a:r>
              <a:rPr lang="fr-FR" sz="1600" dirty="0" smtClean="0">
                <a:latin typeface="Comic Sans MS" pitchFamily="66" charset="0"/>
              </a:rPr>
              <a:t>de la population intègrent l’information </a:t>
            </a:r>
            <a:r>
              <a:rPr lang="fr-FR" sz="1600" u="sng" dirty="0" smtClean="0">
                <a:latin typeface="Comic Sans MS" pitchFamily="66" charset="0"/>
              </a:rPr>
              <a:t>principalement</a:t>
            </a:r>
            <a:r>
              <a:rPr lang="fr-FR" sz="1600" dirty="0" smtClean="0">
                <a:latin typeface="Comic Sans MS" pitchFamily="66" charset="0"/>
              </a:rPr>
              <a:t> de façon visuelle</a:t>
            </a:r>
            <a:r>
              <a:rPr lang="fr-FR" sz="1600" b="1" dirty="0" smtClean="0">
                <a:latin typeface="Comic Sans MS" pitchFamily="66" charset="0"/>
              </a:rPr>
              <a:t> 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483768" y="3765723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>
                <a:latin typeface="Comic Sans MS" pitchFamily="66" charset="0"/>
              </a:rPr>
              <a:t>30% </a:t>
            </a:r>
            <a:r>
              <a:rPr lang="fr-FR" sz="1600" dirty="0" smtClean="0">
                <a:latin typeface="Comic Sans MS" pitchFamily="66" charset="0"/>
              </a:rPr>
              <a:t>de la population intègrent l’information </a:t>
            </a:r>
            <a:r>
              <a:rPr lang="fr-FR" sz="1600" u="sng" dirty="0" smtClean="0">
                <a:latin typeface="Comic Sans MS" pitchFamily="66" charset="0"/>
              </a:rPr>
              <a:t>principalement</a:t>
            </a:r>
            <a:r>
              <a:rPr lang="fr-FR" sz="1600" dirty="0" smtClean="0">
                <a:latin typeface="Comic Sans MS" pitchFamily="66" charset="0"/>
              </a:rPr>
              <a:t> de façon auditive.</a:t>
            </a:r>
            <a:endParaRPr lang="fr-FR" sz="1600" b="1" dirty="0" smtClean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019356" y="4726885"/>
            <a:ext cx="587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>
                <a:latin typeface="Comic Sans MS" pitchFamily="66" charset="0"/>
              </a:rPr>
              <a:t>20% </a:t>
            </a:r>
            <a:r>
              <a:rPr lang="fr-FR" sz="1600" dirty="0" smtClean="0">
                <a:latin typeface="Comic Sans MS" pitchFamily="66" charset="0"/>
              </a:rPr>
              <a:t>de la population intègrent l’information </a:t>
            </a:r>
            <a:r>
              <a:rPr lang="fr-FR" sz="1600" u="sng" dirty="0" smtClean="0">
                <a:latin typeface="Comic Sans MS" pitchFamily="66" charset="0"/>
              </a:rPr>
              <a:t>principalement</a:t>
            </a:r>
            <a:r>
              <a:rPr lang="fr-FR" sz="1600" dirty="0" smtClean="0">
                <a:latin typeface="Comic Sans MS" pitchFamily="66" charset="0"/>
              </a:rPr>
              <a:t> de façon kinesthésique.</a:t>
            </a:r>
            <a:endParaRPr lang="fr-FR" sz="16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ctr"/>
            <a:r>
              <a:rPr lang="fr-FR" sz="2800" dirty="0" smtClean="0">
                <a:latin typeface="Comic Sans MS" pitchFamily="66" charset="0"/>
              </a:rPr>
              <a:t>6. Les profils secondaires : affiner la stratégie d’apprentissage</a:t>
            </a:r>
          </a:p>
          <a:p>
            <a:pPr marL="457200" lvl="0" indent="-457200" algn="ctr"/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1ère partie : Quel outil? Les 7 profils d’apprentissage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2952328" cy="341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24"/>
          <p:cNvGrpSpPr/>
          <p:nvPr/>
        </p:nvGrpSpPr>
        <p:grpSpPr>
          <a:xfrm>
            <a:off x="5613288" y="913283"/>
            <a:ext cx="1008112" cy="1959399"/>
            <a:chOff x="5613288" y="913283"/>
            <a:chExt cx="1008112" cy="1959399"/>
          </a:xfrm>
        </p:grpSpPr>
        <p:grpSp>
          <p:nvGrpSpPr>
            <p:cNvPr id="8" name="Groupe 16"/>
            <p:cNvGrpSpPr/>
            <p:nvPr/>
          </p:nvGrpSpPr>
          <p:grpSpPr>
            <a:xfrm>
              <a:off x="5613288" y="1124744"/>
              <a:ext cx="792088" cy="1747938"/>
              <a:chOff x="5613288" y="1124744"/>
              <a:chExt cx="792088" cy="1747938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5685296" y="1124744"/>
                <a:ext cx="720080" cy="1440160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613288" y="2564905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Comic Sans MS" pitchFamily="66" charset="0"/>
                  </a:rPr>
                  <a:t>Visuel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5815457" y="913283"/>
              <a:ext cx="805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omic Sans MS" pitchFamily="66" charset="0"/>
                </a:rPr>
                <a:t>70%</a:t>
              </a:r>
              <a:endParaRPr lang="fr-FR" sz="1600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e 17"/>
          <p:cNvGrpSpPr/>
          <p:nvPr/>
        </p:nvGrpSpPr>
        <p:grpSpPr>
          <a:xfrm>
            <a:off x="6604812" y="1562448"/>
            <a:ext cx="1052410" cy="1310234"/>
            <a:chOff x="6604812" y="1562448"/>
            <a:chExt cx="1052410" cy="1310234"/>
          </a:xfrm>
        </p:grpSpPr>
        <p:sp>
          <p:nvSpPr>
            <p:cNvPr id="13" name="Cube 12"/>
            <p:cNvSpPr/>
            <p:nvPr/>
          </p:nvSpPr>
          <p:spPr>
            <a:xfrm>
              <a:off x="6732240" y="1772816"/>
              <a:ext cx="720080" cy="792088"/>
            </a:xfrm>
            <a:prstGeom prst="cub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604812" y="2564905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Auditif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856935" y="1562448"/>
              <a:ext cx="800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omic Sans MS" pitchFamily="66" charset="0"/>
                </a:rPr>
                <a:t>30%</a:t>
              </a:r>
              <a:endParaRPr lang="fr-FR" sz="1600" b="1" dirty="0">
                <a:latin typeface="Comic Sans MS" pitchFamily="66" charset="0"/>
              </a:endParaRPr>
            </a:p>
          </p:txBody>
        </p:sp>
      </p:grpSp>
      <p:grpSp>
        <p:nvGrpSpPr>
          <p:cNvPr id="16" name="Groupe 20"/>
          <p:cNvGrpSpPr/>
          <p:nvPr/>
        </p:nvGrpSpPr>
        <p:grpSpPr>
          <a:xfrm>
            <a:off x="1043608" y="2564904"/>
            <a:ext cx="1591186" cy="720080"/>
            <a:chOff x="539552" y="2348880"/>
            <a:chExt cx="1591186" cy="72008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2564904"/>
              <a:ext cx="72709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348880"/>
              <a:ext cx="887448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ZoneTexte 18"/>
          <p:cNvSpPr txBox="1"/>
          <p:nvPr/>
        </p:nvSpPr>
        <p:spPr>
          <a:xfrm>
            <a:off x="1240971" y="288408"/>
            <a:ext cx="694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Profils de compréhension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907704" y="1772816"/>
            <a:ext cx="37444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5"/>
          <p:cNvGrpSpPr/>
          <p:nvPr/>
        </p:nvGrpSpPr>
        <p:grpSpPr>
          <a:xfrm>
            <a:off x="6169901" y="1432812"/>
            <a:ext cx="2952328" cy="1985155"/>
            <a:chOff x="6191672" y="2564904"/>
            <a:chExt cx="2952328" cy="1985155"/>
          </a:xfrm>
        </p:grpSpPr>
        <p:sp>
          <p:nvSpPr>
            <p:cNvPr id="22" name="ZoneTexte 21"/>
            <p:cNvSpPr txBox="1"/>
            <p:nvPr/>
          </p:nvSpPr>
          <p:spPr>
            <a:xfrm>
              <a:off x="6191672" y="4273060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B0F0"/>
                  </a:solidFill>
                  <a:latin typeface="Comic Sans MS" pitchFamily="66" charset="0"/>
                </a:rPr>
                <a:t>Profil de compréhension secondaire</a:t>
              </a:r>
              <a:endParaRPr lang="fr-FR" sz="1200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6516216" y="2564904"/>
              <a:ext cx="1224136" cy="165618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305550"/>
            <a:ext cx="619884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2952328" cy="341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23"/>
          <p:cNvGrpSpPr/>
          <p:nvPr/>
        </p:nvGrpSpPr>
        <p:grpSpPr>
          <a:xfrm>
            <a:off x="5117622" y="821027"/>
            <a:ext cx="1514900" cy="1962868"/>
            <a:chOff x="5117622" y="821027"/>
            <a:chExt cx="1514900" cy="1962868"/>
          </a:xfrm>
        </p:grpSpPr>
        <p:sp>
          <p:nvSpPr>
            <p:cNvPr id="8" name="Cube 7"/>
            <p:cNvSpPr/>
            <p:nvPr/>
          </p:nvSpPr>
          <p:spPr>
            <a:xfrm>
              <a:off x="5685296" y="1041614"/>
              <a:ext cx="720080" cy="1440160"/>
            </a:xfrm>
            <a:prstGeom prst="cub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117622" y="2476118"/>
              <a:ext cx="1429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A quoi ça sert? 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826579" y="821027"/>
              <a:ext cx="805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omic Sans MS" pitchFamily="66" charset="0"/>
                </a:rPr>
                <a:t>80%</a:t>
              </a:r>
              <a:endParaRPr lang="fr-FR" sz="1400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e 22"/>
          <p:cNvGrpSpPr/>
          <p:nvPr/>
        </p:nvGrpSpPr>
        <p:grpSpPr>
          <a:xfrm>
            <a:off x="6557591" y="1482051"/>
            <a:ext cx="1512168" cy="1293455"/>
            <a:chOff x="6557591" y="1482051"/>
            <a:chExt cx="1512168" cy="1293455"/>
          </a:xfrm>
        </p:grpSpPr>
        <p:sp>
          <p:nvSpPr>
            <p:cNvPr id="12" name="Cube 11"/>
            <p:cNvSpPr/>
            <p:nvPr/>
          </p:nvSpPr>
          <p:spPr>
            <a:xfrm>
              <a:off x="6732240" y="1689686"/>
              <a:ext cx="720080" cy="792088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57591" y="246772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Avec qui ?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62401" y="1482051"/>
              <a:ext cx="805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omic Sans MS" pitchFamily="66" charset="0"/>
                </a:rPr>
                <a:t>20%</a:t>
              </a:r>
              <a:endParaRPr lang="fr-FR" sz="1400" b="1" dirty="0">
                <a:latin typeface="Comic Sans MS" pitchFamily="66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513114" y="258958"/>
            <a:ext cx="635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Profils de motivation</a:t>
            </a:r>
            <a:endParaRPr lang="fr-FR" dirty="0"/>
          </a:p>
        </p:txBody>
      </p:sp>
      <p:grpSp>
        <p:nvGrpSpPr>
          <p:cNvPr id="16" name="Groupe 18"/>
          <p:cNvGrpSpPr/>
          <p:nvPr/>
        </p:nvGrpSpPr>
        <p:grpSpPr>
          <a:xfrm>
            <a:off x="5806894" y="1383800"/>
            <a:ext cx="2736304" cy="1944216"/>
            <a:chOff x="5812724" y="2852936"/>
            <a:chExt cx="2736304" cy="1944216"/>
          </a:xfrm>
        </p:grpSpPr>
        <p:sp>
          <p:nvSpPr>
            <p:cNvPr id="17" name="Ellipse 16"/>
            <p:cNvSpPr/>
            <p:nvPr/>
          </p:nvSpPr>
          <p:spPr>
            <a:xfrm>
              <a:off x="6491239" y="2852936"/>
              <a:ext cx="1152128" cy="1584176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812724" y="4509120"/>
              <a:ext cx="2736304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92D050"/>
                  </a:solidFill>
                  <a:latin typeface="Comic Sans MS" pitchFamily="66" charset="0"/>
                </a:rPr>
                <a:t>Profil de motivation secondaire</a:t>
              </a:r>
              <a:endParaRPr lang="fr-FR" sz="1200" b="1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7" name="Groupe 16"/>
          <p:cNvGrpSpPr/>
          <p:nvPr/>
        </p:nvGrpSpPr>
        <p:grpSpPr>
          <a:xfrm>
            <a:off x="1273349" y="1120181"/>
            <a:ext cx="1440160" cy="1747938"/>
            <a:chOff x="5338973" y="1124744"/>
            <a:chExt cx="1440160" cy="1747938"/>
          </a:xfrm>
        </p:grpSpPr>
        <p:sp>
          <p:nvSpPr>
            <p:cNvPr id="9" name="Cube 8"/>
            <p:cNvSpPr/>
            <p:nvPr/>
          </p:nvSpPr>
          <p:spPr>
            <a:xfrm>
              <a:off x="5685296" y="1124744"/>
              <a:ext cx="720080" cy="1440160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338973" y="25649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Kinesthésique</a:t>
              </a:r>
              <a:endParaRPr lang="fr-FR" sz="1400" dirty="0">
                <a:latin typeface="Comic Sans MS" pitchFamily="66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749833" y="908720"/>
            <a:ext cx="805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90%</a:t>
            </a:r>
            <a:endParaRPr lang="fr-FR" sz="1600" b="1" dirty="0">
              <a:latin typeface="Comic Sans MS" pitchFamily="66" charset="0"/>
            </a:endParaRPr>
          </a:p>
        </p:txBody>
      </p:sp>
      <p:grpSp>
        <p:nvGrpSpPr>
          <p:cNvPr id="11" name="Groupe 17"/>
          <p:cNvGrpSpPr/>
          <p:nvPr/>
        </p:nvGrpSpPr>
        <p:grpSpPr>
          <a:xfrm>
            <a:off x="2539188" y="1908449"/>
            <a:ext cx="1052410" cy="854897"/>
            <a:chOff x="6604812" y="1485149"/>
            <a:chExt cx="1052410" cy="1387533"/>
          </a:xfrm>
        </p:grpSpPr>
        <p:sp>
          <p:nvSpPr>
            <p:cNvPr id="12" name="Cube 11"/>
            <p:cNvSpPr/>
            <p:nvPr/>
          </p:nvSpPr>
          <p:spPr>
            <a:xfrm>
              <a:off x="6732240" y="1772816"/>
              <a:ext cx="720080" cy="792088"/>
            </a:xfrm>
            <a:prstGeom prst="cub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604812" y="2564905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Auditif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56935" y="1485149"/>
              <a:ext cx="800287" cy="433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omic Sans MS" pitchFamily="66" charset="0"/>
                </a:rPr>
                <a:t>10%</a:t>
              </a:r>
              <a:endParaRPr lang="fr-FR" sz="1600" b="1" dirty="0">
                <a:latin typeface="Comic Sans MS" pitchFamily="66" charset="0"/>
              </a:endParaRPr>
            </a:p>
          </p:txBody>
        </p:sp>
      </p:grpSp>
      <p:grpSp>
        <p:nvGrpSpPr>
          <p:cNvPr id="16" name="Groupe 16"/>
          <p:cNvGrpSpPr/>
          <p:nvPr/>
        </p:nvGrpSpPr>
        <p:grpSpPr>
          <a:xfrm>
            <a:off x="5290939" y="1263321"/>
            <a:ext cx="1512168" cy="1539588"/>
            <a:chOff x="5233789" y="1124744"/>
            <a:chExt cx="1512168" cy="1799996"/>
          </a:xfrm>
        </p:grpSpPr>
        <p:sp>
          <p:nvSpPr>
            <p:cNvPr id="18" name="Cube 17"/>
            <p:cNvSpPr/>
            <p:nvPr/>
          </p:nvSpPr>
          <p:spPr>
            <a:xfrm>
              <a:off x="5685296" y="1124744"/>
              <a:ext cx="720080" cy="1440160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233789" y="2564905"/>
              <a:ext cx="1512168" cy="35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Kinesthésique</a:t>
              </a:r>
              <a:endParaRPr lang="fr-FR" sz="1400" dirty="0">
                <a:latin typeface="Comic Sans MS" pitchFamily="66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5872607" y="1082452"/>
            <a:ext cx="805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50%</a:t>
            </a:r>
            <a:endParaRPr lang="fr-FR" sz="1600" b="1" dirty="0">
              <a:latin typeface="Comic Sans MS" pitchFamily="66" charset="0"/>
            </a:endParaRPr>
          </a:p>
        </p:txBody>
      </p:sp>
      <p:grpSp>
        <p:nvGrpSpPr>
          <p:cNvPr id="20" name="Groupe 17"/>
          <p:cNvGrpSpPr/>
          <p:nvPr/>
        </p:nvGrpSpPr>
        <p:grpSpPr>
          <a:xfrm>
            <a:off x="6604812" y="1268760"/>
            <a:ext cx="1052410" cy="1603922"/>
            <a:chOff x="6604812" y="1562448"/>
            <a:chExt cx="1052410" cy="1310234"/>
          </a:xfrm>
        </p:grpSpPr>
        <p:sp>
          <p:nvSpPr>
            <p:cNvPr id="21" name="Cube 20"/>
            <p:cNvSpPr/>
            <p:nvPr/>
          </p:nvSpPr>
          <p:spPr>
            <a:xfrm>
              <a:off x="6732240" y="1772816"/>
              <a:ext cx="720080" cy="792088"/>
            </a:xfrm>
            <a:prstGeom prst="cub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604812" y="2564905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Auditif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56935" y="1562448"/>
              <a:ext cx="800287" cy="276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Comic Sans MS" pitchFamily="66" charset="0"/>
                </a:rPr>
                <a:t>40%</a:t>
              </a:r>
              <a:endParaRPr lang="fr-FR" sz="1600" b="1" dirty="0">
                <a:latin typeface="Comic Sans MS" pitchFamily="66" charset="0"/>
              </a:endParaRPr>
            </a:p>
          </p:txBody>
        </p:sp>
      </p:grpSp>
      <p:sp>
        <p:nvSpPr>
          <p:cNvPr id="24" name="Accolade fermante 23"/>
          <p:cNvSpPr/>
          <p:nvPr/>
        </p:nvSpPr>
        <p:spPr>
          <a:xfrm rot="5400000">
            <a:off x="2220119" y="1556792"/>
            <a:ext cx="648072" cy="28083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71600" y="342900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Probabilité de correspondance faible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932040" y="344385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Probabilité de correspondance plus forte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27" name="Accolade fermante 26"/>
          <p:cNvSpPr/>
          <p:nvPr/>
        </p:nvSpPr>
        <p:spPr>
          <a:xfrm rot="5400000">
            <a:off x="6084168" y="1552600"/>
            <a:ext cx="648072" cy="28083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77516" y="4509120"/>
            <a:ext cx="8028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Quel est le type de profil d’un(e) élève qui a des facilités pour apprendre à l’école?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Triangle isocèle 5"/>
          <p:cNvSpPr/>
          <p:nvPr/>
        </p:nvSpPr>
        <p:spPr>
          <a:xfrm rot="10800000">
            <a:off x="3275856" y="2780927"/>
            <a:ext cx="4032448" cy="23762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608600" y="3154615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65296" y="2832463"/>
            <a:ext cx="382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omic Sans MS" pitchFamily="66" charset="0"/>
              </a:rPr>
              <a:t>Croyances de comportement : convictions / certitudes</a:t>
            </a:r>
            <a:endParaRPr lang="fr-FR" sz="1100" dirty="0">
              <a:latin typeface="Comic Sans MS" pitchFamily="66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139952" y="3761743"/>
            <a:ext cx="2304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72664" y="3319815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Comic Sans MS" pitchFamily="66" charset="0"/>
              </a:rPr>
              <a:t>Critères / Règles</a:t>
            </a:r>
            <a:endParaRPr lang="fr-FR" sz="1100" dirty="0">
              <a:latin typeface="Comic Sans MS" pitchFamily="66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499992" y="4221087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280912" y="3876877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Comic Sans MS" pitchFamily="66" charset="0"/>
              </a:rPr>
              <a:t>Valeurs</a:t>
            </a:r>
            <a:endParaRPr lang="fr-FR" sz="1100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03656" y="4391525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0000"/>
                </a:solidFill>
                <a:latin typeface="Comic Sans MS" pitchFamily="66" charset="0"/>
              </a:rPr>
              <a:t>Compulsions</a:t>
            </a:r>
            <a:endParaRPr lang="fr-FR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2" name="Connecteur droit avec flèche 21"/>
          <p:cNvCxnSpPr>
            <a:endCxn id="17" idx="2"/>
          </p:cNvCxnSpPr>
          <p:nvPr/>
        </p:nvCxnSpPr>
        <p:spPr>
          <a:xfrm flipH="1" flipV="1">
            <a:off x="5289024" y="4138487"/>
            <a:ext cx="3056" cy="226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5220072" y="3645023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5436096" y="3645023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5004048" y="3645023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4496936" y="3068959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4856976" y="3068959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145008" y="3068959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5433040" y="3068959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721072" y="3068959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6009104" y="3068959"/>
            <a:ext cx="3056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732287" y="19316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Comportement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5220072" y="2276872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ccolade ouvrante 34"/>
          <p:cNvSpPr/>
          <p:nvPr/>
        </p:nvSpPr>
        <p:spPr>
          <a:xfrm>
            <a:off x="2915816" y="3140968"/>
            <a:ext cx="432048" cy="2016224"/>
          </a:xfrm>
          <a:prstGeom prst="leftBrac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884462" y="400506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Inconscient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" name="Groupe 21"/>
          <p:cNvGrpSpPr/>
          <p:nvPr/>
        </p:nvGrpSpPr>
        <p:grpSpPr>
          <a:xfrm>
            <a:off x="539552" y="692696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38" name="Rectangle à coins arrondis 37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971600" y="76470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.1  </a:t>
            </a:r>
            <a:r>
              <a:rPr lang="fr-FR" sz="2400" b="1" dirty="0" smtClean="0">
                <a:latin typeface="Comic Sans MS" pitchFamily="66" charset="0"/>
              </a:rPr>
              <a:t>Compulsion – profil d’identité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7380312" y="2820393"/>
            <a:ext cx="0" cy="233679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851873" y="3933056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Personnalité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ctr"/>
            <a:r>
              <a:rPr lang="fr-FR" sz="2800" dirty="0" smtClean="0">
                <a:latin typeface="Comic Sans MS" pitchFamily="66" charset="0"/>
              </a:rPr>
              <a:t>3. Les différents profils d’identité</a:t>
            </a:r>
          </a:p>
          <a:p>
            <a:pPr marL="457200" lvl="0" indent="-457200" algn="ctr"/>
            <a:endParaRPr lang="fr-FR" sz="2800" dirty="0" smtClean="0">
              <a:latin typeface="Comic Sans MS" pitchFamily="66" charset="0"/>
            </a:endParaRPr>
          </a:p>
          <a:p>
            <a:pPr marL="342900" indent="-342900" algn="ctr"/>
            <a:r>
              <a:rPr lang="fr-FR" dirty="0" smtClean="0">
                <a:latin typeface="Comic Sans MS" pitchFamily="66" charset="0"/>
              </a:rPr>
              <a:t>(2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 : Les profils d’identité)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79912" y="940658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Comic Sans MS" pitchFamily="66" charset="0"/>
              </a:rPr>
              <a:t>L’intellectuel</a:t>
            </a:r>
          </a:p>
        </p:txBody>
      </p:sp>
      <p:pic>
        <p:nvPicPr>
          <p:cNvPr id="18" name="Picture 1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9435" y="237063"/>
            <a:ext cx="511175" cy="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</a:t>
            </a:r>
            <a:r>
              <a:rPr lang="fr-FR" dirty="0" smtClean="0">
                <a:latin typeface="Comic Sans MS" pitchFamily="66" charset="0"/>
              </a:rPr>
              <a:t>Réfléchir, revivre les émotions passées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réflexion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solitude 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Le temps pour réfléchir à tout </a:t>
            </a:r>
            <a:endParaRPr lang="fr-FR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Le dérangement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Les émotions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Passer d’un sujet à l’autre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827584" y="52292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Echelle d’excès</a:t>
            </a:r>
            <a:endParaRPr lang="fr-FR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</a:t>
            </a:r>
            <a:r>
              <a:rPr lang="fr-FR" dirty="0" smtClean="0">
                <a:latin typeface="Comic Sans MS" pitchFamily="66" charset="0"/>
              </a:rPr>
              <a:t>Amplification des émotions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différence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L’originalité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Etre coupable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Etre en compétition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791487" y="929312"/>
            <a:ext cx="2033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Comic Sans MS" pitchFamily="66" charset="0"/>
              </a:rPr>
              <a:t>L’émotionnel</a:t>
            </a:r>
          </a:p>
        </p:txBody>
      </p:sp>
      <p:pic>
        <p:nvPicPr>
          <p:cNvPr id="12" name="Picture 1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9676" y="260648"/>
            <a:ext cx="511175" cy="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</a:t>
            </a:r>
            <a:r>
              <a:rPr lang="fr-FR" dirty="0" smtClean="0">
                <a:latin typeface="Comic Sans MS" pitchFamily="66" charset="0"/>
              </a:rPr>
              <a:t>Eviter la critique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perfection (selon lui)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Organisation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 Maîtriser (planifier)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Etre critiqué, être jugé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L’erreur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419872" y="84828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Comic Sans MS" pitchFamily="66" charset="0"/>
              </a:rPr>
              <a:t>Le perfectionniste</a:t>
            </a:r>
          </a:p>
        </p:txBody>
      </p:sp>
      <p:pic>
        <p:nvPicPr>
          <p:cNvPr id="15" name="Picture 1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0268" y="228213"/>
            <a:ext cx="511175" cy="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</a:t>
            </a:r>
            <a:r>
              <a:rPr lang="fr-FR" dirty="0" smtClean="0">
                <a:latin typeface="Comic Sans MS" pitchFamily="66" charset="0"/>
              </a:rPr>
              <a:t>L’autorité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423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Avoir une autorité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Faire valoir son autorité (légitime)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La mollesse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La gentillesse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419872" y="84828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Comic Sans MS" pitchFamily="66" charset="0"/>
              </a:rPr>
              <a:t>Le rebelle</a:t>
            </a:r>
            <a:endParaRPr lang="fr-FR" sz="2000" b="1" dirty="0">
              <a:latin typeface="Comic Sans MS" pitchFamily="66" charset="0"/>
            </a:endParaRPr>
          </a:p>
        </p:txBody>
      </p:sp>
      <p:pic>
        <p:nvPicPr>
          <p:cNvPr id="18" name="Picture 1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0648"/>
            <a:ext cx="546100" cy="44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55232"/>
            <a:ext cx="8229600" cy="936104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39552" y="116632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 smtClean="0">
                <a:latin typeface="Comic Sans MS" pitchFamily="66" charset="0"/>
              </a:rPr>
              <a:t>Source du décrochage: </a:t>
            </a:r>
          </a:p>
          <a:p>
            <a:pPr lvl="0" algn="ctr"/>
            <a:r>
              <a:rPr lang="fr-FR" sz="2400" b="1" dirty="0" smtClean="0">
                <a:latin typeface="Comic Sans MS" pitchFamily="66" charset="0"/>
              </a:rPr>
              <a:t>un problème de croyances et de stress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131840" y="350100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Le groupe de ceux qui sont intelligents.</a:t>
            </a:r>
            <a:endParaRPr lang="fr-FR" dirty="0" smtClean="0"/>
          </a:p>
          <a:p>
            <a:r>
              <a:rPr lang="fr-FR" dirty="0" smtClean="0"/>
              <a:t> • </a:t>
            </a:r>
            <a:r>
              <a:rPr lang="fr-FR" dirty="0" smtClean="0">
                <a:latin typeface="Comic Sans MS" pitchFamily="66" charset="0"/>
              </a:rPr>
              <a:t>Le groupe de ceux qui sont pas intelligents</a:t>
            </a:r>
          </a:p>
          <a:p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1403648" y="1268760"/>
            <a:ext cx="1656184" cy="122413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47664" y="1570860"/>
            <a:ext cx="135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Ignorance ???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203848" y="1556792"/>
            <a:ext cx="122413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99992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Echec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79712" y="306896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Interprétations </a:t>
            </a:r>
            <a:r>
              <a:rPr lang="fr-FR" sz="2000" b="1" dirty="0" smtClean="0">
                <a:latin typeface="Comic Sans MS" pitchFamily="66" charset="0"/>
                <a:sym typeface="Wingdings" pitchFamily="2" charset="2"/>
              </a:rPr>
              <a:t> « logiques », mais fausses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843808" y="2420888"/>
            <a:ext cx="57606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355976" y="4509120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907704" y="515719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Génération de stress dans l’apprentissage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07704" y="60119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Mode de défense (cerveau reptilien)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355976" y="5517232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</a:t>
            </a:r>
            <a:r>
              <a:rPr lang="fr-FR" dirty="0" smtClean="0">
                <a:latin typeface="Comic Sans MS" pitchFamily="66" charset="0"/>
              </a:rPr>
              <a:t>Le choix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423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L’amusement / profiter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liberté (de choisir)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L’enfermement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Le pessimisme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Les règles (sphère privée) 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419872" y="84828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Comic Sans MS" pitchFamily="66" charset="0"/>
              </a:rPr>
              <a:t>L’enthousiaste</a:t>
            </a:r>
            <a:endParaRPr lang="fr-FR" sz="2000" b="1" dirty="0">
              <a:latin typeface="Comic Sans MS" pitchFamily="66" charset="0"/>
            </a:endParaRPr>
          </a:p>
        </p:txBody>
      </p:sp>
      <p:pic>
        <p:nvPicPr>
          <p:cNvPr id="15" name="Picture 1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0648"/>
            <a:ext cx="511175" cy="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</a:t>
            </a:r>
            <a:r>
              <a:rPr lang="fr-FR" dirty="0" smtClean="0">
                <a:latin typeface="Comic Sans MS" pitchFamily="66" charset="0"/>
              </a:rPr>
              <a:t>La contribution / l’harmonie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423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Aider autrui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Harmonie dans la relation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Situation de conflit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Le rejet « non »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203848" y="84828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Comic Sans MS" pitchFamily="66" charset="0"/>
              </a:rPr>
              <a:t>L’aimable</a:t>
            </a:r>
            <a:endParaRPr lang="fr-FR" sz="2000" b="1" dirty="0">
              <a:latin typeface="Comic Sans MS" pitchFamily="66" charset="0"/>
            </a:endParaRP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1251" y="214348"/>
            <a:ext cx="511175" cy="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Compulsions:  R</a:t>
            </a:r>
            <a:r>
              <a:rPr lang="fr-FR" dirty="0" smtClean="0">
                <a:latin typeface="Comic Sans MS" pitchFamily="66" charset="0"/>
              </a:rPr>
              <a:t>éussir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72550" y="2423446"/>
            <a:ext cx="4235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Aime:</a:t>
            </a:r>
            <a:r>
              <a:rPr lang="fr-FR" b="1" dirty="0" smtClean="0">
                <a:latin typeface="Comic Sans MS" pitchFamily="66" charset="0"/>
              </a:rPr>
              <a:t> 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réussite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La reconnaissance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Le soutien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L’action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08104" y="242600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Stress – A éviter:  </a:t>
            </a:r>
          </a:p>
          <a:p>
            <a:endParaRPr lang="fr-F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L’échec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Situation d’impuissance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203848" y="84828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Comic Sans MS" pitchFamily="66" charset="0"/>
              </a:rPr>
              <a:t>Le dynamique</a:t>
            </a:r>
            <a:endParaRPr lang="fr-FR" sz="2000" b="1" dirty="0">
              <a:latin typeface="Comic Sans MS" pitchFamily="66" charset="0"/>
            </a:endParaRPr>
          </a:p>
        </p:txBody>
      </p:sp>
      <p:pic>
        <p:nvPicPr>
          <p:cNvPr id="15" name="Picture 1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5543" y="260648"/>
            <a:ext cx="511175" cy="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0436" y="4293096"/>
            <a:ext cx="5295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484784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ctr"/>
            <a:r>
              <a:rPr lang="fr-FR" sz="2800" dirty="0" smtClean="0">
                <a:latin typeface="Comic Sans MS" pitchFamily="66" charset="0"/>
              </a:rPr>
              <a:t>3. Exercices</a:t>
            </a:r>
          </a:p>
          <a:p>
            <a:pPr marL="457200" lvl="0" indent="-457200" algn="ctr"/>
            <a:endParaRPr lang="fr-FR" sz="2800" dirty="0" smtClean="0">
              <a:latin typeface="Comic Sans MS" pitchFamily="66" charset="0"/>
            </a:endParaRPr>
          </a:p>
          <a:p>
            <a:pPr marL="342900" indent="-342900" algn="ctr"/>
            <a:r>
              <a:rPr lang="fr-FR" dirty="0" smtClean="0">
                <a:latin typeface="Comic Sans MS" pitchFamily="66" charset="0"/>
              </a:rPr>
              <a:t>(2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 : Les profils d’identité)</a:t>
            </a:r>
          </a:p>
          <a:p>
            <a:pPr marL="457200" lvl="0" indent="-45720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Perfectionniste</a:t>
            </a:r>
          </a:p>
          <a:p>
            <a:pPr marL="342900" lvl="0" indent="-342900"/>
            <a:endParaRPr lang="fr-FR" dirty="0" smtClean="0">
              <a:latin typeface="Comic Sans MS" pitchFamily="66" charset="0"/>
            </a:endParaRPr>
          </a:p>
          <a:p>
            <a:pPr marL="342900" lvl="0" indent="-342900"/>
            <a:r>
              <a:rPr lang="fr-FR" dirty="0" smtClean="0">
                <a:latin typeface="Comic Sans MS" pitchFamily="66" charset="0"/>
              </a:rPr>
              <a:t>2. L’intellectuel</a:t>
            </a:r>
          </a:p>
          <a:p>
            <a:pPr marL="342900" lvl="0" indent="-342900"/>
            <a:endParaRPr lang="fr-FR" dirty="0" smtClean="0">
              <a:latin typeface="Comic Sans MS" pitchFamily="66" charset="0"/>
            </a:endParaRPr>
          </a:p>
          <a:p>
            <a:pPr marL="342900" lvl="0" indent="-342900"/>
            <a:r>
              <a:rPr lang="fr-FR" dirty="0" smtClean="0">
                <a:latin typeface="Comic Sans MS" pitchFamily="66" charset="0"/>
              </a:rPr>
              <a:t>3. Le rebelle</a:t>
            </a:r>
          </a:p>
          <a:p>
            <a:pPr marL="342900" lvl="0" indent="-342900"/>
            <a:endParaRPr lang="fr-FR" dirty="0" smtClean="0">
              <a:latin typeface="Comic Sans MS" pitchFamily="66" charset="0"/>
            </a:endParaRPr>
          </a:p>
          <a:p>
            <a:pPr marL="342900" lvl="0" indent="-342900">
              <a:buAutoNum type="arabicPeriod" startAt="4"/>
            </a:pPr>
            <a:r>
              <a:rPr lang="fr-FR" dirty="0" smtClean="0">
                <a:latin typeface="Comic Sans MS" pitchFamily="66" charset="0"/>
              </a:rPr>
              <a:t>Le dynamique</a:t>
            </a:r>
          </a:p>
          <a:p>
            <a:pPr marL="342900" lvl="0" indent="-342900">
              <a:buAutoNum type="arabicPeriod" startAt="4"/>
            </a:pPr>
            <a:endParaRPr lang="fr-FR" dirty="0" smtClean="0">
              <a:latin typeface="Comic Sans MS" pitchFamily="66" charset="0"/>
            </a:endParaRPr>
          </a:p>
          <a:p>
            <a:pPr marL="342900" lvl="0" indent="-342900"/>
            <a:r>
              <a:rPr lang="fr-FR" dirty="0" smtClean="0">
                <a:latin typeface="Comic Sans MS" pitchFamily="66" charset="0"/>
              </a:rPr>
              <a:t>5. L’enthousiaste</a:t>
            </a:r>
          </a:p>
          <a:p>
            <a:pPr marL="342900" lvl="0" indent="-342900"/>
            <a:endParaRPr lang="fr-FR" dirty="0" smtClean="0">
              <a:latin typeface="Comic Sans MS" pitchFamily="66" charset="0"/>
            </a:endParaRPr>
          </a:p>
          <a:p>
            <a:pPr marL="342900" lvl="0" indent="-342900"/>
            <a:r>
              <a:rPr lang="fr-FR" dirty="0" smtClean="0">
                <a:latin typeface="Comic Sans MS" pitchFamily="66" charset="0"/>
              </a:rPr>
              <a:t>6. L’aimable</a:t>
            </a:r>
          </a:p>
          <a:p>
            <a:pPr marL="342900" lvl="0" indent="-342900"/>
            <a:endParaRPr lang="fr-FR" dirty="0" smtClean="0">
              <a:latin typeface="Comic Sans MS" pitchFamily="66" charset="0"/>
            </a:endParaRPr>
          </a:p>
          <a:p>
            <a:pPr marL="342900" lvl="0" indent="-342900"/>
            <a:r>
              <a:rPr lang="fr-FR" dirty="0" smtClean="0">
                <a:latin typeface="Comic Sans MS" pitchFamily="66" charset="0"/>
              </a:rPr>
              <a:t>7. L’émotionnel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Exercice 3: quelles valeurs ?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Les croyances dictent le comportement humain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</a:t>
            </a:r>
            <a:r>
              <a:rPr lang="fr-FR" sz="2400" b="1" dirty="0" smtClean="0">
                <a:latin typeface="Comic Sans MS" pitchFamily="66" charset="0"/>
              </a:rPr>
              <a:t> Blocage et réussite : le pouvoir des croyances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3" y="27716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Les croyances sont inconscientes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3309600"/>
            <a:ext cx="5985048" cy="1045612"/>
            <a:chOff x="963216" y="3309600"/>
            <a:chExt cx="5985048" cy="1045612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/>
                <a:t>3</a:t>
              </a:r>
              <a:r>
                <a:rPr lang="fr-FR" dirty="0" smtClean="0">
                  <a:latin typeface="Comic Sans MS" pitchFamily="66" charset="0"/>
                </a:rPr>
                <a:t>. Il n’y a pas de bonnes ou mauvaises croyances.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. Il y a les croyances qui nous aident</a:t>
              </a:r>
            </a:p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. Il y a les croyances qui nous limitent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971600" y="44998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4. Les croyances peuvent être changées en quelques secondes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71600" y="500388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5. Attention aux fausses associations!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1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46</a:t>
            </a:fld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539552" y="476672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971600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</a:t>
            </a:r>
            <a:r>
              <a:rPr lang="fr-FR" sz="2400" b="1" dirty="0" smtClean="0">
                <a:latin typeface="Comic Sans MS" pitchFamily="66" charset="0"/>
              </a:rPr>
              <a:t> Fausse association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703" y="1348705"/>
            <a:ext cx="71707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128713"/>
            <a:ext cx="71707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47</a:t>
            </a:fld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539552" y="476672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971600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</a:t>
            </a:r>
            <a:r>
              <a:rPr lang="fr-FR" sz="2400" b="1" dirty="0" smtClean="0">
                <a:latin typeface="Comic Sans MS" pitchFamily="66" charset="0"/>
              </a:rPr>
              <a:t> Fausse association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95662"/>
            <a:ext cx="7818958" cy="43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48</a:t>
            </a:fld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539552" y="476672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971600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</a:t>
            </a:r>
            <a:r>
              <a:rPr lang="fr-FR" sz="2400" b="1" dirty="0" smtClean="0">
                <a:latin typeface="Comic Sans MS" pitchFamily="66" charset="0"/>
              </a:rPr>
              <a:t> Fausse association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290" y="1628800"/>
            <a:ext cx="6811094" cy="42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124744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514350" lvl="0" indent="-514350" algn="ctr"/>
            <a:r>
              <a:rPr lang="fr-FR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2. </a:t>
            </a:r>
            <a:r>
              <a:rPr lang="fr-FR" sz="2800" dirty="0" smtClean="0">
                <a:latin typeface="Comic Sans MS" pitchFamily="66" charset="0"/>
              </a:rPr>
              <a:t>L’effet </a:t>
            </a:r>
            <a:r>
              <a:rPr lang="fr-FR" sz="2800" dirty="0" err="1" smtClean="0">
                <a:latin typeface="Comic Sans MS" pitchFamily="66" charset="0"/>
              </a:rPr>
              <a:t>Rosenthal</a:t>
            </a:r>
            <a:endParaRPr lang="fr-FR" sz="2800" dirty="0" smtClean="0">
              <a:latin typeface="Comic Sans MS" pitchFamily="66" charset="0"/>
            </a:endParaRPr>
          </a:p>
          <a:p>
            <a:pPr marL="457200" indent="-45720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3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 : Comment sortir un élève de l’échec scolaire?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635896" y="6305550"/>
            <a:ext cx="4974704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76056" y="33265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9"/>
          <p:cNvGrpSpPr/>
          <p:nvPr/>
        </p:nvGrpSpPr>
        <p:grpSpPr>
          <a:xfrm>
            <a:off x="539552" y="396998"/>
            <a:ext cx="8604448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971600" y="39699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Comportement en situation de stress </a:t>
            </a:r>
          </a:p>
          <a:p>
            <a:pPr lvl="0"/>
            <a:endParaRPr lang="fr-FR" sz="2400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53732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Henri </a:t>
            </a:r>
            <a:r>
              <a:rPr lang="fr-FR" dirty="0" err="1" smtClean="0">
                <a:latin typeface="Comic Sans MS" pitchFamily="66" charset="0"/>
              </a:rPr>
              <a:t>Laborit</a:t>
            </a:r>
            <a:r>
              <a:rPr lang="fr-FR" dirty="0" smtClean="0">
                <a:latin typeface="Comic Sans MS" pitchFamily="66" charset="0"/>
              </a:rPr>
              <a:t> : le cerveau reptilien prend le contrôle. Il y a alors 3 comportements possibles inconscients et automatiques</a:t>
            </a:r>
            <a:endParaRPr lang="fr-FR" sz="1600" b="1" dirty="0">
              <a:latin typeface="Comic Sans MS" pitchFamily="66" charset="0"/>
            </a:endParaRPr>
          </a:p>
        </p:txBody>
      </p:sp>
      <p:pic>
        <p:nvPicPr>
          <p:cNvPr id="13" name="Image 12" descr="3cerveauxhumm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6350000" cy="33909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051720" y="3068960"/>
            <a:ext cx="252028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427984" y="4509120"/>
            <a:ext cx="208823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14"/>
          <p:cNvGrpSpPr/>
          <p:nvPr/>
        </p:nvGrpSpPr>
        <p:grpSpPr>
          <a:xfrm>
            <a:off x="6588224" y="3820104"/>
            <a:ext cx="2304256" cy="1200329"/>
            <a:chOff x="6588224" y="3820104"/>
            <a:chExt cx="2304256" cy="1200329"/>
          </a:xfrm>
        </p:grpSpPr>
        <p:sp>
          <p:nvSpPr>
            <p:cNvPr id="12" name="ZoneTexte 11"/>
            <p:cNvSpPr txBox="1"/>
            <p:nvPr/>
          </p:nvSpPr>
          <p:spPr>
            <a:xfrm>
              <a:off x="6804248" y="3820104"/>
              <a:ext cx="2088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r>
                <a:rPr lang="fr-FR" dirty="0" smtClean="0">
                  <a:solidFill>
                    <a:srgbClr val="FF0000"/>
                  </a:solidFill>
                </a:rPr>
                <a:t>• </a:t>
              </a:r>
              <a:r>
                <a:rPr lang="fr-FR" dirty="0" smtClean="0">
                  <a:solidFill>
                    <a:srgbClr val="FF0000"/>
                  </a:solidFill>
                  <a:latin typeface="Comic Sans MS" pitchFamily="66" charset="0"/>
                </a:rPr>
                <a:t>Fuite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• </a:t>
              </a:r>
              <a:r>
                <a:rPr lang="fr-FR" dirty="0" smtClean="0">
                  <a:solidFill>
                    <a:srgbClr val="FF0000"/>
                  </a:solidFill>
                  <a:latin typeface="Comic Sans MS" pitchFamily="66" charset="0"/>
                </a:rPr>
                <a:t>Rébellion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• </a:t>
              </a:r>
              <a:r>
                <a:rPr lang="fr-FR" dirty="0" smtClean="0">
                  <a:solidFill>
                    <a:srgbClr val="FF0000"/>
                  </a:solidFill>
                  <a:latin typeface="Comic Sans MS" pitchFamily="66" charset="0"/>
                </a:rPr>
                <a:t>Inhibition</a:t>
              </a:r>
            </a:p>
          </p:txBody>
        </p:sp>
        <p:sp>
          <p:nvSpPr>
            <p:cNvPr id="17" name="Accolade ouvrante 16"/>
            <p:cNvSpPr/>
            <p:nvPr/>
          </p:nvSpPr>
          <p:spPr>
            <a:xfrm>
              <a:off x="6588224" y="4108136"/>
              <a:ext cx="261743" cy="792088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76056" y="33265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9"/>
          <p:cNvGrpSpPr/>
          <p:nvPr/>
        </p:nvGrpSpPr>
        <p:grpSpPr>
          <a:xfrm>
            <a:off x="539552" y="396998"/>
            <a:ext cx="8604448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31" name="Rectangle à coins arrondis 30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971600" y="39699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Pourquoi ? L’effet Rosenthal</a:t>
            </a:r>
          </a:p>
          <a:p>
            <a:pPr lvl="0"/>
            <a:endParaRPr lang="fr-FR" sz="2400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971600" y="141277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La prophétie auto réalisatrice (effet Rosenthal)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11456" y="3016322"/>
            <a:ext cx="66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La loi de Murphy : le renforcement 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79712" y="1916832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  </a:t>
            </a:r>
            <a:r>
              <a:rPr lang="fr-FR" sz="1600" dirty="0" smtClean="0">
                <a:latin typeface="Comic Sans MS" pitchFamily="66" charset="0"/>
              </a:rPr>
              <a:t>Syndrome du drapeau</a:t>
            </a:r>
          </a:p>
          <a:p>
            <a:endParaRPr lang="fr-FR" sz="1600" dirty="0" smtClean="0">
              <a:latin typeface="Comic Sans MS" pitchFamily="66" charset="0"/>
            </a:endParaRPr>
          </a:p>
          <a:p>
            <a:r>
              <a:rPr lang="fr-FR" sz="1600" b="1" dirty="0" smtClean="0">
                <a:latin typeface="Comic Sans MS" pitchFamily="66" charset="0"/>
              </a:rPr>
              <a:t>. </a:t>
            </a:r>
            <a:r>
              <a:rPr lang="fr-FR" sz="1600" dirty="0" smtClean="0">
                <a:latin typeface="Comic Sans MS" pitchFamily="66" charset="0"/>
              </a:rPr>
              <a:t>On interprète selon ce que l’on veut voir (ce que l’on croit)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20980" y="3759272"/>
            <a:ext cx="812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Le changement se fait par un processus interne. (Vient de la personne). 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19392" y="4613647"/>
            <a:ext cx="812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La punition / la récompense changent provisoirement un comportement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4342" y="5147900"/>
            <a:ext cx="591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Le rôle de l’inconscient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12474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514350" lvl="0" indent="-514350" algn="ctr"/>
            <a:r>
              <a:rPr lang="fr-FR" sz="2800" dirty="0" smtClean="0">
                <a:latin typeface="Comic Sans MS" pitchFamily="66" charset="0"/>
              </a:rPr>
              <a:t>.3 Pourquoi les méthodes classiques ne fonctionnent pas?</a:t>
            </a:r>
          </a:p>
          <a:p>
            <a:pPr marL="514350" lvl="0" indent="-51435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3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 : Comment sortir un élève de l’échec scolaire?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76056" y="33265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9"/>
          <p:cNvGrpSpPr/>
          <p:nvPr/>
        </p:nvGrpSpPr>
        <p:grpSpPr>
          <a:xfrm>
            <a:off x="539552" y="396998"/>
            <a:ext cx="8604448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31" name="Rectangle à coins arrondis 30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971600" y="39699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La méthode classique</a:t>
            </a:r>
          </a:p>
          <a:p>
            <a:pPr lvl="0"/>
            <a:endParaRPr lang="fr-FR" sz="2400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971600" y="14127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b="1" dirty="0" smtClean="0">
                <a:latin typeface="Comic Sans MS" pitchFamily="66" charset="0"/>
              </a:rPr>
              <a:t>Enlever les fausses croyances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84604" y="1440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suis mauvais</a:t>
            </a:r>
            <a:endParaRPr lang="fr-FR" sz="1600" b="1" dirty="0">
              <a:latin typeface="Comic Sans MS" pitchFamily="66" charset="0"/>
            </a:endParaRPr>
          </a:p>
        </p:txBody>
      </p:sp>
      <p:grpSp>
        <p:nvGrpSpPr>
          <p:cNvPr id="3" name="Groupe 17"/>
          <p:cNvGrpSpPr/>
          <p:nvPr/>
        </p:nvGrpSpPr>
        <p:grpSpPr>
          <a:xfrm>
            <a:off x="5956612" y="1296896"/>
            <a:ext cx="1224136" cy="648072"/>
            <a:chOff x="5436096" y="2852936"/>
            <a:chExt cx="1224136" cy="648072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5436096" y="2852936"/>
              <a:ext cx="1224136" cy="64807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508104" y="2996952"/>
              <a:ext cx="1152128" cy="4320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>
            <a:off x="4499992" y="1628800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52392" y="3616888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938484" y="3419708"/>
            <a:ext cx="32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Chacun apprend différemment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7624" y="4941168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547664" y="443711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Ça ne marche pas </a:t>
            </a:r>
            <a:r>
              <a:rPr lang="fr-FR" sz="4000" dirty="0" smtClean="0">
                <a:solidFill>
                  <a:srgbClr val="FF0000"/>
                </a:solidFill>
                <a:sym typeface="Wingdings" pitchFamily="2" charset="2"/>
              </a:rPr>
              <a:t> Echec</a:t>
            </a:r>
            <a:endParaRPr lang="fr-FR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e 24"/>
          <p:cNvGrpSpPr/>
          <p:nvPr/>
        </p:nvGrpSpPr>
        <p:grpSpPr>
          <a:xfrm>
            <a:off x="1011456" y="1844824"/>
            <a:ext cx="3632552" cy="1940880"/>
            <a:chOff x="1011456" y="1844824"/>
            <a:chExt cx="3632552" cy="1940880"/>
          </a:xfrm>
        </p:grpSpPr>
        <p:sp>
          <p:nvSpPr>
            <p:cNvPr id="22" name="ZoneTexte 21"/>
            <p:cNvSpPr txBox="1"/>
            <p:nvPr/>
          </p:nvSpPr>
          <p:spPr>
            <a:xfrm>
              <a:off x="1011456" y="3416372"/>
              <a:ext cx="3632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• </a:t>
              </a:r>
              <a:r>
                <a:rPr lang="fr-FR" b="1" dirty="0" smtClean="0">
                  <a:latin typeface="Comic Sans MS" pitchFamily="66" charset="0"/>
                </a:rPr>
                <a:t>Nouvelles croyances aidantes</a:t>
              </a:r>
              <a:endParaRPr lang="fr-FR" sz="1600" b="1" dirty="0">
                <a:latin typeface="Comic Sans MS" pitchFamily="66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1835696" y="1844824"/>
              <a:ext cx="0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1331640" y="2031231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. Proclamation,  dire, leçon de morale</a:t>
            </a:r>
          </a:p>
          <a:p>
            <a:r>
              <a:rPr lang="fr-FR" sz="1200" dirty="0" smtClean="0">
                <a:latin typeface="Comic Sans MS" pitchFamily="66" charset="0"/>
              </a:rPr>
              <a:t>. Encouragement</a:t>
            </a:r>
          </a:p>
          <a:p>
            <a:r>
              <a:rPr lang="fr-FR" sz="1200" dirty="0" smtClean="0">
                <a:latin typeface="Comic Sans MS" pitchFamily="66" charset="0"/>
              </a:rPr>
              <a:t>. Fixation d’objectif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27" grpId="0"/>
      <p:bldP spid="38" grpId="0"/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76056" y="33265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9"/>
          <p:cNvGrpSpPr/>
          <p:nvPr/>
        </p:nvGrpSpPr>
        <p:grpSpPr>
          <a:xfrm>
            <a:off x="539552" y="396998"/>
            <a:ext cx="8604448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31" name="Rectangle à coins arrondis 30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971600" y="39699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Comment changer de changer de croyances ?</a:t>
            </a:r>
          </a:p>
          <a:p>
            <a:pPr lvl="0"/>
            <a:endParaRPr lang="fr-FR" sz="2400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971600" y="14127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b="1" dirty="0" smtClean="0">
                <a:latin typeface="Comic Sans MS" pitchFamily="66" charset="0"/>
              </a:rPr>
              <a:t>Enlever les fausses croyances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84604" y="1440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suis mauvais</a:t>
            </a:r>
            <a:endParaRPr lang="fr-FR" sz="1600" b="1" dirty="0">
              <a:latin typeface="Comic Sans MS" pitchFamily="66" charset="0"/>
            </a:endParaRPr>
          </a:p>
        </p:txBody>
      </p:sp>
      <p:grpSp>
        <p:nvGrpSpPr>
          <p:cNvPr id="3" name="Groupe 17"/>
          <p:cNvGrpSpPr/>
          <p:nvPr/>
        </p:nvGrpSpPr>
        <p:grpSpPr>
          <a:xfrm>
            <a:off x="5956612" y="1296896"/>
            <a:ext cx="1224136" cy="648072"/>
            <a:chOff x="5436096" y="2852936"/>
            <a:chExt cx="1224136" cy="648072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5436096" y="2852936"/>
              <a:ext cx="1224136" cy="64807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508104" y="2996952"/>
              <a:ext cx="1152128" cy="4320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>
            <a:off x="4499992" y="1628800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011456" y="3416372"/>
            <a:ext cx="36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b="1" dirty="0" smtClean="0">
                <a:latin typeface="Comic Sans MS" pitchFamily="66" charset="0"/>
              </a:rPr>
              <a:t>Nouvelles croyances aidantes</a:t>
            </a:r>
            <a:endParaRPr lang="fr-FR" sz="1600" b="1" dirty="0">
              <a:latin typeface="Comic Sans MS" pitchFamily="66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652392" y="3616888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938484" y="3419708"/>
            <a:ext cx="32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Chacun apprend différemment</a:t>
            </a:r>
            <a:endParaRPr lang="fr-FR" sz="1600" b="1" dirty="0">
              <a:latin typeface="Comic Sans MS" pitchFamily="66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835696" y="2564904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939765" y="2031231"/>
            <a:ext cx="514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. Montrer que la personne est capable, mais apprend différemment </a:t>
            </a:r>
          </a:p>
          <a:p>
            <a:r>
              <a:rPr lang="fr-FR" sz="1200" dirty="0" smtClean="0">
                <a:latin typeface="Comic Sans MS" pitchFamily="66" charset="0"/>
              </a:rPr>
              <a:t>. Amener le jeune à connaître comment il apprend.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948264" y="3933056"/>
            <a:ext cx="0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372200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Motivation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30" name="Accolade fermante 29"/>
          <p:cNvSpPr/>
          <p:nvPr/>
        </p:nvSpPr>
        <p:spPr>
          <a:xfrm>
            <a:off x="5776176" y="1953215"/>
            <a:ext cx="360040" cy="64807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6228184" y="1961406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Changement du cadre de référence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(jeu « pouvez-vous faire mieux »)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1835696" y="1754907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980728"/>
            <a:ext cx="8229600" cy="2880320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124744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/>
            <a:endParaRPr lang="fr-FR" sz="28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514350" lvl="0" indent="-514350" algn="ctr"/>
            <a:r>
              <a:rPr lang="fr-FR" sz="2800" dirty="0" smtClean="0">
                <a:latin typeface="Comic Sans MS" pitchFamily="66" charset="0"/>
              </a:rPr>
              <a:t>. 4 Introduire les 7 profils d’apprentissage auprès des élèves.</a:t>
            </a:r>
          </a:p>
          <a:p>
            <a:pPr marL="514350" lvl="0" indent="-514350" algn="ctr"/>
            <a:endParaRPr lang="fr-FR" sz="2800" dirty="0" smtClean="0">
              <a:latin typeface="Comic Sans MS" pitchFamily="66" charset="0"/>
            </a:endParaRPr>
          </a:p>
          <a:p>
            <a:pPr marL="514350" lvl="0" indent="-514350" algn="ctr"/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dirty="0" smtClean="0">
                <a:latin typeface="Comic Sans MS" pitchFamily="66" charset="0"/>
              </a:rPr>
              <a:t>3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 : Comment sortir un élève de l’échec scolaire?</a:t>
            </a:r>
            <a:r>
              <a:rPr lang="fr-FR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lvl="0" indent="-457200" algn="ctr"/>
            <a:endParaRPr lang="fr-FR" sz="2400" b="1" dirty="0" smtClean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Peu importe si le profil n’est pas exact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N°1 – Mettre les croyances aidantes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140968"/>
            <a:ext cx="63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L’objectif est d’amener à une réflexion sur soi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8001272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3. Un outil qui permet de  connaître simplement la façon d’apprendre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Un enseignant ne peut pas adapter sa pédagogie à tous les élèves.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N°2 – Rendre l’élève autonome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635732"/>
            <a:ext cx="762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3. L’enseignant réexplique en fonction de ce que lui demande l’élève 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4. A l’élève de connaître sa façon d’apprendre et d’établir la bonne méthode de travail (avec l’aide de l’enseignant).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957883" y="2996952"/>
            <a:ext cx="762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La probabilité que l’élève rencontre un enseignant qui enseigne parfaitement selon le profil de l’élève est quasi-nulle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Une personne n’est pas un profil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N°3 – La personne est plus qu’un profil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140968"/>
            <a:ext cx="63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Se  situer sur une carte. 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3. Une carte approximative vaut mieux que rien du tout!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Communiquer son profil permet de comprendre et de se faire comprendre.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N°4 – Un outil de communication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140968"/>
            <a:ext cx="741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Les 7 profils ne sont pas une excuse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mais une responsabilisation. 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3. Bien communiquer, ce n’est pas manipuler.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539552" y="1261094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675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fr-FR" dirty="0" smtClean="0">
                <a:latin typeface="Comic Sans MS" pitchFamily="66" charset="0"/>
              </a:rPr>
              <a:t>1. Aider à regarder et à accepter la différence d’autrui. Prise de recul par rapport à des comportements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26109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 </a:t>
            </a:r>
            <a:r>
              <a:rPr lang="fr-FR" sz="2400" b="1" dirty="0" smtClean="0">
                <a:latin typeface="Comic Sans MS" pitchFamily="66" charset="0"/>
              </a:rPr>
              <a:t>Principe N°5 – Développement personnel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76932" y="3275878"/>
            <a:ext cx="633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fr-FR" dirty="0" smtClean="0">
                <a:latin typeface="Comic Sans MS" pitchFamily="66" charset="0"/>
              </a:rPr>
              <a:t>2. Un outil de connaissance de soi: ses forces et ses faiblesses.</a:t>
            </a:r>
          </a:p>
        </p:txBody>
      </p:sp>
      <p:grpSp>
        <p:nvGrpSpPr>
          <p:cNvPr id="3" name="Groupe 25"/>
          <p:cNvGrpSpPr/>
          <p:nvPr/>
        </p:nvGrpSpPr>
        <p:grpSpPr>
          <a:xfrm>
            <a:off x="963216" y="4244563"/>
            <a:ext cx="7497216" cy="768613"/>
            <a:chOff x="963216" y="3309600"/>
            <a:chExt cx="5985048" cy="768613"/>
          </a:xfrm>
        </p:grpSpPr>
        <p:sp>
          <p:nvSpPr>
            <p:cNvPr id="17" name="ZoneTexte 16"/>
            <p:cNvSpPr txBox="1"/>
            <p:nvPr/>
          </p:nvSpPr>
          <p:spPr>
            <a:xfrm>
              <a:off x="963216" y="3309600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r>
                <a:rPr lang="fr-FR" dirty="0" smtClean="0">
                  <a:latin typeface="Comic Sans MS" pitchFamily="66" charset="0"/>
                </a:rPr>
                <a:t>3. Outil pour l’orientation: bien s’orienter, c’est prendre le bon chemin. Ce n’est pas choisir un métier.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403648" y="3708881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/>
              <a:endParaRPr lang="fr-FR" dirty="0" smtClean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1"/>
          <p:cNvGrpSpPr/>
          <p:nvPr/>
        </p:nvGrpSpPr>
        <p:grpSpPr>
          <a:xfrm>
            <a:off x="395536" y="260648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892480" cy="5016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27584" y="260648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Besoin d’un outil simple et efficace ?</a:t>
            </a:r>
            <a:endParaRPr lang="fr-FR" sz="2000" b="1" dirty="0" smtClean="0">
              <a:latin typeface="Comic Sans MS" pitchFamily="66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934424" y="1340768"/>
            <a:ext cx="666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Savez-vous définir votre façon d’apprendre ?</a:t>
            </a:r>
            <a:endParaRPr lang="fr-FR" b="1" dirty="0">
              <a:latin typeface="Comic Sans MS" pitchFamily="66" charset="0"/>
            </a:endParaRPr>
          </a:p>
        </p:txBody>
      </p:sp>
      <p:grpSp>
        <p:nvGrpSpPr>
          <p:cNvPr id="3" name="Groupe 17"/>
          <p:cNvGrpSpPr/>
          <p:nvPr/>
        </p:nvGrpSpPr>
        <p:grpSpPr>
          <a:xfrm>
            <a:off x="1043608" y="1988840"/>
            <a:ext cx="5472608" cy="1274658"/>
            <a:chOff x="1043608" y="2852936"/>
            <a:chExt cx="5472608" cy="1274658"/>
          </a:xfrm>
        </p:grpSpPr>
        <p:sp>
          <p:nvSpPr>
            <p:cNvPr id="26" name="ZoneTexte 25"/>
            <p:cNvSpPr txBox="1"/>
            <p:nvPr/>
          </p:nvSpPr>
          <p:spPr>
            <a:xfrm>
              <a:off x="1043608" y="2852936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  <a:cs typeface="Arial" pitchFamily="34" charset="0"/>
                </a:rPr>
                <a:t>1</a:t>
              </a:r>
              <a:r>
                <a:rPr lang="fr-FR" sz="1600" dirty="0" smtClean="0">
                  <a:latin typeface="Comic Sans MS" pitchFamily="66" charset="0"/>
                </a:rPr>
                <a:t>.  C’est difficile à établir. 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58598" y="3306470"/>
              <a:ext cx="4870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  <a:cs typeface="Arial" pitchFamily="34" charset="0"/>
                </a:rPr>
                <a:t>2</a:t>
              </a:r>
              <a:r>
                <a:rPr lang="fr-FR" sz="1600" dirty="0" smtClean="0">
                  <a:latin typeface="Comic Sans MS" pitchFamily="66" charset="0"/>
                </a:rPr>
                <a:t>.  On ignore sa bonne stratégie d’apprentissage.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3608" y="3789040"/>
              <a:ext cx="28616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</a:rPr>
                <a:t>3.  Au mieux, une vague idée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936168" y="3707740"/>
            <a:ext cx="666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Comment connaître facilement sa façon d’apprendre?</a:t>
            </a:r>
            <a:endParaRPr lang="fr-FR" b="1" dirty="0">
              <a:latin typeface="Comic Sans MS" pitchFamily="66" charset="0"/>
            </a:endParaRPr>
          </a:p>
        </p:txBody>
      </p:sp>
      <p:grpSp>
        <p:nvGrpSpPr>
          <p:cNvPr id="4" name="Groupe 27"/>
          <p:cNvGrpSpPr/>
          <p:nvPr/>
        </p:nvGrpSpPr>
        <p:grpSpPr>
          <a:xfrm>
            <a:off x="1043608" y="4242574"/>
            <a:ext cx="7560840" cy="2024935"/>
            <a:chOff x="1043608" y="4242574"/>
            <a:chExt cx="7560840" cy="2024935"/>
          </a:xfrm>
        </p:grpSpPr>
        <p:sp>
          <p:nvSpPr>
            <p:cNvPr id="32" name="Rectangle 31"/>
            <p:cNvSpPr/>
            <p:nvPr/>
          </p:nvSpPr>
          <p:spPr>
            <a:xfrm>
              <a:off x="1043608" y="4242574"/>
              <a:ext cx="31967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</a:rPr>
                <a:t>1.  Les 7 profils d’apprentissage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43608" y="4674622"/>
              <a:ext cx="44534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</a:rPr>
                <a:t>2.  Etablir des repères. Comme sur une carte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8868" y="5097776"/>
              <a:ext cx="75555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</a:rPr>
                <a:t>3.  L’objectif n’est pas de déterminer un profil avec exactitude, mais d’amorcer une motivation, une volonté de ….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43608" y="5682734"/>
              <a:ext cx="68407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/>
              <a:r>
                <a:rPr lang="fr-FR" sz="1600" dirty="0" smtClean="0">
                  <a:latin typeface="Comic Sans MS" pitchFamily="66" charset="0"/>
                </a:rPr>
                <a:t>4.  La motivation et la volonté sont faciles à générer quand on est sur le bon chemin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19" name="Picture 2" descr="figure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0058" y="1844824"/>
            <a:ext cx="524218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/>
          <p:cNvCxnSpPr/>
          <p:nvPr/>
        </p:nvCxnSpPr>
        <p:spPr>
          <a:xfrm>
            <a:off x="3851920" y="3068960"/>
            <a:ext cx="3528392" cy="93610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907704" y="194877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solidFill>
                  <a:srgbClr val="0070C0"/>
                </a:solidFill>
              </a:rPr>
              <a:t>•</a:t>
            </a:r>
            <a:r>
              <a:rPr lang="fr-FR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Croyances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rot="5400000">
            <a:off x="2267744" y="2321170"/>
            <a:ext cx="216024" cy="2160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275856" y="17728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- - -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83768" y="2708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- - -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23928" y="41490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- - -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220072" y="44371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- - -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001038" y="44952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Performance - - -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76056" y="33265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9"/>
          <p:cNvGrpSpPr/>
          <p:nvPr/>
        </p:nvGrpSpPr>
        <p:grpSpPr>
          <a:xfrm>
            <a:off x="539552" y="396998"/>
            <a:ext cx="8604448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971600" y="396998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Une question d’état d’esprit</a:t>
            </a:r>
          </a:p>
          <a:p>
            <a:pPr lvl="0"/>
            <a:endParaRPr lang="fr-FR" sz="2400" b="1" dirty="0" smtClean="0"/>
          </a:p>
        </p:txBody>
      </p:sp>
      <p:grpSp>
        <p:nvGrpSpPr>
          <p:cNvPr id="3" name="Groupe 36"/>
          <p:cNvGrpSpPr/>
          <p:nvPr/>
        </p:nvGrpSpPr>
        <p:grpSpPr>
          <a:xfrm>
            <a:off x="3923928" y="1196752"/>
            <a:ext cx="2880320" cy="1584176"/>
            <a:chOff x="3923928" y="1196752"/>
            <a:chExt cx="2880320" cy="1584176"/>
          </a:xfrm>
        </p:grpSpPr>
        <p:sp>
          <p:nvSpPr>
            <p:cNvPr id="20" name="Accolade ouvrante 19"/>
            <p:cNvSpPr/>
            <p:nvPr/>
          </p:nvSpPr>
          <p:spPr>
            <a:xfrm>
              <a:off x="3923928" y="1196752"/>
              <a:ext cx="504056" cy="158417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211960" y="1340768"/>
              <a:ext cx="259228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.  Je suis nul(le)</a:t>
              </a:r>
            </a:p>
            <a:p>
              <a:r>
                <a:rPr lang="fr-FR" sz="1600" b="1" dirty="0" smtClean="0">
                  <a:latin typeface="Comic Sans MS" pitchFamily="66" charset="0"/>
                </a:rPr>
                <a:t>. </a:t>
              </a:r>
              <a:r>
                <a:rPr lang="fr-FR" sz="1600" dirty="0" smtClean="0">
                  <a:latin typeface="Comic Sans MS" pitchFamily="66" charset="0"/>
                </a:rPr>
                <a:t>Je n’y arriverai pas</a:t>
              </a:r>
            </a:p>
            <a:p>
              <a:r>
                <a:rPr lang="fr-FR" sz="1600" dirty="0" smtClean="0">
                  <a:latin typeface="Comic Sans MS" pitchFamily="66" charset="0"/>
                </a:rPr>
                <a:t>.  Je n’aime pas l’école</a:t>
              </a:r>
            </a:p>
            <a:p>
              <a:r>
                <a:rPr lang="fr-FR" sz="1600" b="1" dirty="0" smtClean="0">
                  <a:latin typeface="Comic Sans MS" pitchFamily="66" charset="0"/>
                </a:rPr>
                <a:t>         …</a:t>
              </a:r>
            </a:p>
            <a:p>
              <a:r>
                <a:rPr lang="fr-FR" sz="1600" b="1" dirty="0" smtClean="0">
                  <a:latin typeface="Comic Sans MS" pitchFamily="66" charset="0"/>
                </a:rPr>
                <a:t>         … </a:t>
              </a:r>
              <a:endParaRPr lang="fr-FR" sz="1600" b="1" dirty="0">
                <a:latin typeface="Comic Sans MS" pitchFamily="66" charset="0"/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763688" y="3126911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718615" y="314214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Comic Sans MS" pitchFamily="66" charset="0"/>
              </a:rPr>
              <a:t>MOTIVATION</a:t>
            </a:r>
            <a:endParaRPr lang="fr-FR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93440" y="6305550"/>
            <a:ext cx="4974704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899592" y="5517232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Le comportement respecte rarement la logique</a:t>
            </a:r>
          </a:p>
          <a:p>
            <a:r>
              <a:rPr lang="fr-FR" sz="1600" b="1" dirty="0" smtClean="0">
                <a:latin typeface="Comic Sans MS" pitchFamily="66" charset="0"/>
              </a:rPr>
              <a:t>	. Le pouvoir des croyances</a:t>
            </a:r>
          </a:p>
          <a:p>
            <a:r>
              <a:rPr lang="fr-FR" sz="1600" b="1" dirty="0" smtClean="0">
                <a:latin typeface="Comic Sans MS" pitchFamily="66" charset="0"/>
              </a:rPr>
              <a:t>	. L’inconscient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47664" y="6305550"/>
            <a:ext cx="7062936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6" name="Groupe 21"/>
          <p:cNvGrpSpPr/>
          <p:nvPr/>
        </p:nvGrpSpPr>
        <p:grpSpPr>
          <a:xfrm>
            <a:off x="395536" y="260648"/>
            <a:ext cx="8229600" cy="570082"/>
            <a:chOff x="0" y="432043"/>
            <a:chExt cx="8229600" cy="570082"/>
          </a:xfrm>
          <a:scene3d>
            <a:camera prst="orthographicFront"/>
            <a:lightRig rig="flat" dir="t"/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0" y="432043"/>
              <a:ext cx="8229600" cy="5700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829" y="459872"/>
              <a:ext cx="8173942" cy="514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b="0" kern="12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827584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. </a:t>
            </a:r>
            <a:r>
              <a:rPr lang="fr-FR" sz="2400" b="1" dirty="0" smtClean="0">
                <a:latin typeface="Comic Sans MS" pitchFamily="66" charset="0"/>
              </a:rPr>
              <a:t>Faire cours à des élèves de profil kinesthésique</a:t>
            </a:r>
            <a:endParaRPr lang="fr-FR" sz="2000" b="1" dirty="0" smtClean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96144" y="2435481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Trop d’informations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19672" y="10527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Un système en entonnoir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87624" y="19888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1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87624" y="39330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2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87624" y="45811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Surcharge qui entraîne la confusion</a:t>
            </a:r>
            <a:endParaRPr lang="fr-FR" dirty="0">
              <a:latin typeface="Comic Sans MS" pitchFamily="66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3707904" y="4221088"/>
            <a:ext cx="5040560" cy="1872208"/>
            <a:chOff x="3707904" y="4221088"/>
            <a:chExt cx="5040560" cy="1872208"/>
          </a:xfrm>
        </p:grpSpPr>
        <p:sp>
          <p:nvSpPr>
            <p:cNvPr id="18" name="Organigramme : Fusion 17"/>
            <p:cNvSpPr/>
            <p:nvPr/>
          </p:nvSpPr>
          <p:spPr>
            <a:xfrm rot="16200000">
              <a:off x="4788024" y="3207318"/>
              <a:ext cx="1584176" cy="3744416"/>
            </a:xfrm>
            <a:prstGeom prst="flowChartMerg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90160" y="4471952"/>
              <a:ext cx="265830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r>
                <a:rPr lang="fr-FR" dirty="0" smtClean="0">
                  <a:latin typeface="Comic Sans MS" pitchFamily="66" charset="0"/>
                </a:rPr>
                <a:t>Intégration de l’information faible</a:t>
              </a:r>
            </a:p>
            <a:p>
              <a:r>
                <a:rPr lang="fr-FR" dirty="0" smtClean="0"/>
                <a:t> </a:t>
              </a:r>
              <a:endParaRPr lang="fr-FR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5436096" y="5079527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4860032" y="4719487"/>
              <a:ext cx="504056" cy="1440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5004048" y="5223543"/>
              <a:ext cx="288032" cy="2945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4860032" y="4935511"/>
              <a:ext cx="216024" cy="3945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4355976" y="5439567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4499992" y="4935511"/>
              <a:ext cx="432048" cy="2880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5292080" y="5079527"/>
              <a:ext cx="360040" cy="2160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4139952" y="4221088"/>
              <a:ext cx="1944216" cy="1872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203848" y="1983184"/>
            <a:ext cx="4968552" cy="1584176"/>
            <a:chOff x="3203848" y="1983184"/>
            <a:chExt cx="4968552" cy="1584176"/>
          </a:xfrm>
        </p:grpSpPr>
        <p:grpSp>
          <p:nvGrpSpPr>
            <p:cNvPr id="32" name="Groupe 31"/>
            <p:cNvGrpSpPr/>
            <p:nvPr/>
          </p:nvGrpSpPr>
          <p:grpSpPr>
            <a:xfrm>
              <a:off x="3203848" y="1983184"/>
              <a:ext cx="4248472" cy="1584176"/>
              <a:chOff x="3203848" y="1983184"/>
              <a:chExt cx="4248472" cy="1584176"/>
            </a:xfrm>
          </p:grpSpPr>
          <p:sp>
            <p:nvSpPr>
              <p:cNvPr id="10" name="Organigramme : Fusion 9"/>
              <p:cNvSpPr/>
              <p:nvPr/>
            </p:nvSpPr>
            <p:spPr>
              <a:xfrm rot="16200000">
                <a:off x="4788024" y="903064"/>
                <a:ext cx="1584176" cy="3744416"/>
              </a:xfrm>
              <a:prstGeom prst="flowChartMerg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>
                <a:off x="3203848" y="2127200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>
                <a:off x="3203848" y="2412236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>
                <a:off x="3203848" y="2696787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3203848" y="3025802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3203848" y="3351336"/>
                <a:ext cx="50405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ZoneTexte 10"/>
            <p:cNvSpPr txBox="1"/>
            <p:nvPr/>
          </p:nvSpPr>
          <p:spPr>
            <a:xfrm>
              <a:off x="6090160" y="2167698"/>
              <a:ext cx="208224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r>
                <a:rPr lang="fr-FR" dirty="0" smtClean="0">
                  <a:latin typeface="Comic Sans MS" pitchFamily="66" charset="0"/>
                </a:rPr>
                <a:t>Intégration de l’information</a:t>
              </a:r>
            </a:p>
            <a:p>
              <a:r>
                <a:rPr lang="fr-FR" dirty="0" smtClean="0"/>
                <a:t> </a:t>
              </a:r>
              <a:endParaRPr lang="fr-F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31640" y="6305550"/>
            <a:ext cx="727896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72116" y="980728"/>
            <a:ext cx="730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•  </a:t>
            </a:r>
            <a:r>
              <a:rPr lang="fr-FR" dirty="0" smtClean="0">
                <a:latin typeface="Comic Sans MS" pitchFamily="66" charset="0"/>
              </a:rPr>
              <a:t>Il lui faut du temps pour intégrer l’information (donner du sens)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66856" y="1464214"/>
            <a:ext cx="779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Donc donner l’information importante.  Prendre le  temps d’expliquer,</a:t>
            </a:r>
          </a:p>
          <a:p>
            <a:r>
              <a:rPr lang="fr-FR" dirty="0" smtClean="0">
                <a:latin typeface="Comic Sans MS" pitchFamily="66" charset="0"/>
              </a:rPr>
              <a:t> donner du sens. Puis  ensuite,  considérer les  détails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72228" y="2206605"/>
            <a:ext cx="560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Parler par métaphores, comparaisons : exemples.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428358" y="27089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•</a:t>
            </a:r>
            <a:r>
              <a:rPr lang="fr-FR" dirty="0" smtClean="0">
                <a:latin typeface="Comic Sans MS" pitchFamily="66" charset="0"/>
              </a:rPr>
              <a:t> Il prend le cours, puis revoit chez lui. Cela demande plus de travail.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1536" y="3369766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•  </a:t>
            </a:r>
            <a:r>
              <a:rPr lang="fr-FR" dirty="0" smtClean="0">
                <a:latin typeface="Comic Sans MS" pitchFamily="66" charset="0"/>
              </a:rPr>
              <a:t>Quand il a compris, le savoir reste. C’est ancré. </a:t>
            </a:r>
            <a:r>
              <a:rPr lang="fr-FR" dirty="0" smtClean="0">
                <a:latin typeface="Comic Sans MS" pitchFamily="66" charset="0"/>
                <a:sym typeface="Wingdings" pitchFamily="2" charset="2"/>
              </a:rPr>
              <a:t> Einstein était de profil Kinesthésique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435180" y="4076691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•  </a:t>
            </a:r>
            <a:r>
              <a:rPr lang="fr-FR" dirty="0" smtClean="0">
                <a:latin typeface="Comic Sans MS" pitchFamily="66" charset="0"/>
              </a:rPr>
              <a:t>L’élève de profil</a:t>
            </a:r>
            <a:r>
              <a:rPr lang="fr-FR" dirty="0" smtClean="0">
                <a:latin typeface="Comic Sans MS" pitchFamily="66" charset="0"/>
                <a:sym typeface="Wingdings" pitchFamily="2" charset="2"/>
              </a:rPr>
              <a:t> Kinesthésique, lorsqu’il a compris, est très  rapide dans la résolution des problèmes.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331640" y="55079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 pitchFamily="2" charset="2"/>
              </a:rPr>
              <a:t>1. Pas forcément pour les travaux manuels ou bouger ! Ça c’est faux.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63688" y="26064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Fonctionnement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23728" y="48691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Fausses idées !!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4818" y="5939988"/>
            <a:ext cx="7423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 pitchFamily="2" charset="2"/>
              </a:rPr>
              <a:t>2. Profil de compréhension n’est pas la façon de mémoriser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31640" y="6305550"/>
            <a:ext cx="7278960" cy="476250"/>
          </a:xfrm>
        </p:spPr>
        <p:txBody>
          <a:bodyPr/>
          <a:lstStyle/>
          <a:p>
            <a:r>
              <a:rPr lang="fr-FR" dirty="0" smtClean="0"/>
              <a:t>Jean-François MICHEL –Paris le 20 et 21 mars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9CF-20C3-4A5A-9375-02B9D4C801C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72116" y="980728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•  </a:t>
            </a:r>
            <a:r>
              <a:rPr lang="fr-FR" dirty="0" smtClean="0">
                <a:latin typeface="Comic Sans MS" pitchFamily="66" charset="0"/>
              </a:rPr>
              <a:t>Les matières difficiles à enseigner?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66856" y="1464214"/>
            <a:ext cx="747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Pourquoi l’élève de profil kinesthésique prend beaucoup de notes ?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72228" y="2127775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• </a:t>
            </a:r>
            <a:r>
              <a:rPr lang="fr-FR" dirty="0" smtClean="0">
                <a:latin typeface="Comic Sans MS" pitchFamily="66" charset="0"/>
              </a:rPr>
              <a:t>Est-ce qu’il comprend les notes prises?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428358" y="27089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•</a:t>
            </a:r>
            <a:r>
              <a:rPr lang="fr-FR" dirty="0" smtClean="0">
                <a:latin typeface="Comic Sans MS" pitchFamily="66" charset="0"/>
              </a:rPr>
              <a:t>  Principe important pour structurer un cours à un élève kinesthésique?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1536" y="3369766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•  </a:t>
            </a:r>
            <a:r>
              <a:rPr lang="fr-FR" dirty="0" smtClean="0">
                <a:latin typeface="Comic Sans MS" pitchFamily="66" charset="0"/>
              </a:rPr>
              <a:t>Comment enseigner une langue vivante à un élève K ?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435180" y="4076691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•  </a:t>
            </a:r>
            <a:r>
              <a:rPr lang="fr-FR" dirty="0" smtClean="0">
                <a:latin typeface="Comic Sans MS" pitchFamily="66" charset="0"/>
              </a:rPr>
              <a:t>Le </a:t>
            </a:r>
            <a:r>
              <a:rPr lang="fr-FR" dirty="0" err="1" smtClean="0">
                <a:latin typeface="Comic Sans MS" pitchFamily="66" charset="0"/>
              </a:rPr>
              <a:t>mindmapping</a:t>
            </a:r>
            <a:r>
              <a:rPr lang="fr-FR" dirty="0" smtClean="0">
                <a:latin typeface="Comic Sans MS" pitchFamily="66" charset="0"/>
              </a:rPr>
              <a:t> / carte euristique - est il approprié pour les élèves K ?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331640" y="486916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 pitchFamily="2" charset="2"/>
              </a:rPr>
              <a:t>Les </a:t>
            </a:r>
            <a:r>
              <a:rPr lang="fr-FR" dirty="0" err="1" smtClean="0">
                <a:latin typeface="Comic Sans MS" pitchFamily="66" charset="0"/>
                <a:sym typeface="Wingdings" pitchFamily="2" charset="2"/>
              </a:rPr>
              <a:t>moocs</a:t>
            </a:r>
            <a:r>
              <a:rPr lang="fr-FR" dirty="0" smtClean="0">
                <a:latin typeface="Comic Sans MS" pitchFamily="66" charset="0"/>
                <a:sym typeface="Wingdings" pitchFamily="2" charset="2"/>
              </a:rPr>
              <a:t> sont-ils </a:t>
            </a:r>
            <a:r>
              <a:rPr lang="fr-FR" dirty="0" smtClean="0">
                <a:latin typeface="Comic Sans MS" pitchFamily="66" charset="0"/>
              </a:rPr>
              <a:t>appropriés pour les élèves K ?</a:t>
            </a:r>
            <a:r>
              <a:rPr lang="fr-FR" dirty="0" smtClean="0">
                <a:latin typeface="Comic Sans MS" pitchFamily="66" charset="0"/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63688" y="26064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Exercices</a:t>
            </a:r>
            <a:endParaRPr lang="fr-F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ersonnalisé 2">
      <a:dk1>
        <a:srgbClr val="323232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13279</TotalTime>
  <Words>3904</Words>
  <Application>Microsoft Office PowerPoint</Application>
  <PresentationFormat>Affichage à l'écran (4:3)</PresentationFormat>
  <Paragraphs>687</Paragraphs>
  <Slides>60</Slides>
  <Notes>49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Company>CFP CHARMILLES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SEC</dc:creator>
  <cp:lastModifiedBy>... apprendreaapprendre</cp:lastModifiedBy>
  <cp:revision>723</cp:revision>
  <dcterms:created xsi:type="dcterms:W3CDTF">2011-05-05T16:25:34Z</dcterms:created>
  <dcterms:modified xsi:type="dcterms:W3CDTF">2021-12-02T13:00:01Z</dcterms:modified>
</cp:coreProperties>
</file>